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92" r:id="rId4"/>
    <p:sldId id="261" r:id="rId5"/>
    <p:sldId id="293" r:id="rId6"/>
    <p:sldId id="260" r:id="rId7"/>
    <p:sldId id="284" r:id="rId8"/>
    <p:sldId id="287" r:id="rId9"/>
    <p:sldId id="285" r:id="rId10"/>
    <p:sldId id="286" r:id="rId11"/>
    <p:sldId id="295" r:id="rId12"/>
    <p:sldId id="296" r:id="rId13"/>
    <p:sldId id="291" r:id="rId14"/>
    <p:sldId id="297" r:id="rId15"/>
    <p:sldId id="269" r:id="rId16"/>
    <p:sldId id="290" r:id="rId17"/>
    <p:sldId id="288" r:id="rId18"/>
    <p:sldId id="279" r:id="rId19"/>
  </p:sldIdLst>
  <p:sldSz cx="12192000" cy="6858000"/>
  <p:notesSz cx="9388475" cy="7102475"/>
  <p:embeddedFontLst>
    <p:embeddedFont>
      <p:font typeface="Poppins" panose="00000500000000000000" pitchFamily="2" charset="0"/>
      <p:regular r:id="rId21"/>
      <p:bold r:id="rId22"/>
      <p:italic r:id="rId23"/>
      <p:boldItalic r:id="rId24"/>
    </p:embeddedFont>
    <p:embeddedFont>
      <p:font typeface="Poppins Light" panose="00000400000000000000" pitchFamily="2" charset="0"/>
      <p:regular r:id="rId25"/>
      <p:italic r:id="rId26"/>
    </p:embeddedFont>
    <p:embeddedFont>
      <p:font typeface="Poppins SemiBold" panose="00000700000000000000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hKBq6O0qKEDP/U0bDRPyyJEUiN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B91"/>
    <a:srgbClr val="FF0000"/>
    <a:srgbClr val="004C6B"/>
    <a:srgbClr val="0EBAB4"/>
    <a:srgbClr val="E9F7FA"/>
    <a:srgbClr val="EE30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94"/>
    <p:restoredTop sz="94726"/>
  </p:normalViewPr>
  <p:slideViewPr>
    <p:cSldViewPr snapToGrid="0">
      <p:cViewPr varScale="1">
        <p:scale>
          <a:sx n="63" d="100"/>
          <a:sy n="63" d="100"/>
        </p:scale>
        <p:origin x="859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01:03:56.29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01:03:59.71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01:04:20.05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4068339" cy="356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317963" y="1"/>
            <a:ext cx="4068339" cy="356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563813" y="887413"/>
            <a:ext cx="4260850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746119"/>
            <a:ext cx="4068339" cy="35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>
                <a:buSzPts val="1200"/>
              </a:pPr>
              <a:t>‹#›</a:t>
            </a:fld>
            <a:endParaRPr lang="en-US" sz="1200">
              <a:solidFill>
                <a:schemeClr val="dk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e9f4057de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ge9f4057de8_0_0:notes"/>
          <p:cNvSpPr txBox="1">
            <a:spLocks noGrp="1"/>
          </p:cNvSpPr>
          <p:nvPr>
            <p:ph type="body" idx="1"/>
          </p:nvPr>
        </p:nvSpPr>
        <p:spPr>
          <a:xfrm>
            <a:off x="938848" y="3418067"/>
            <a:ext cx="7510780" cy="2796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9" name="Google Shape;99;ge9f4057de8_0_0:notes"/>
          <p:cNvSpPr txBox="1">
            <a:spLocks noGrp="1"/>
          </p:cNvSpPr>
          <p:nvPr>
            <p:ph type="sldNum" idx="12"/>
          </p:nvPr>
        </p:nvSpPr>
        <p:spPr>
          <a:xfrm>
            <a:off x="5317963" y="6746119"/>
            <a:ext cx="4068339" cy="356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>
          <a:extLst>
            <a:ext uri="{FF2B5EF4-FFF2-40B4-BE49-F238E27FC236}">
              <a16:creationId xmlns:a16="http://schemas.microsoft.com/office/drawing/2014/main" id="{0954458A-74FB-DA98-2211-986AA02B3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93d55752f5_0_24:notes">
            <a:extLst>
              <a:ext uri="{FF2B5EF4-FFF2-40B4-BE49-F238E27FC236}">
                <a16:creationId xmlns:a16="http://schemas.microsoft.com/office/drawing/2014/main" id="{0494ACFC-CE8C-89F9-9AE1-10CC8740E2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g293d55752f5_0_24:notes">
            <a:extLst>
              <a:ext uri="{FF2B5EF4-FFF2-40B4-BE49-F238E27FC236}">
                <a16:creationId xmlns:a16="http://schemas.microsoft.com/office/drawing/2014/main" id="{2CD0A424-AE80-8F2D-8564-B11738B426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38848" y="3418067"/>
            <a:ext cx="7510780" cy="2796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r>
              <a:rPr lang="en-US"/>
              <a:t>Tags: qual, image, text</a:t>
            </a:r>
            <a:endParaRPr/>
          </a:p>
        </p:txBody>
      </p:sp>
      <p:sp>
        <p:nvSpPr>
          <p:cNvPr id="369" name="Google Shape;369;g293d55752f5_0_24:notes">
            <a:extLst>
              <a:ext uri="{FF2B5EF4-FFF2-40B4-BE49-F238E27FC236}">
                <a16:creationId xmlns:a16="http://schemas.microsoft.com/office/drawing/2014/main" id="{22667343-FF22-60EB-3F51-EE07CF47919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317963" y="6746119"/>
            <a:ext cx="4068339" cy="356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4911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13:notes"/>
          <p:cNvSpPr txBox="1">
            <a:spLocks noGrp="1"/>
          </p:cNvSpPr>
          <p:nvPr>
            <p:ph type="body" idx="1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r>
              <a:rPr lang="en-US"/>
              <a:t>Tags: approach, customer journey, to and from, arrow, icons, priorities</a:t>
            </a:r>
            <a:endParaRPr/>
          </a:p>
        </p:txBody>
      </p:sp>
      <p:sp>
        <p:nvSpPr>
          <p:cNvPr id="380" name="Google Shape;380;p13:notes"/>
          <p:cNvSpPr txBox="1">
            <a:spLocks noGrp="1"/>
          </p:cNvSpPr>
          <p:nvPr>
            <p:ph type="sldNum" idx="12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5ccef951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25ccef951d4_0_0:notes"/>
          <p:cNvSpPr txBox="1">
            <a:spLocks noGrp="1"/>
          </p:cNvSpPr>
          <p:nvPr>
            <p:ph type="body" idx="1"/>
          </p:nvPr>
        </p:nvSpPr>
        <p:spPr>
          <a:xfrm>
            <a:off x="938848" y="3418067"/>
            <a:ext cx="7510780" cy="2796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r>
              <a:rPr lang="en-US" dirty="0"/>
              <a:t>Tags: statement, vision, overview, left aligned text, right aligned image</a:t>
            </a:r>
            <a:endParaRPr dirty="0"/>
          </a:p>
        </p:txBody>
      </p:sp>
      <p:sp>
        <p:nvSpPr>
          <p:cNvPr id="107" name="Google Shape;107;g25ccef951d4_0_0:notes"/>
          <p:cNvSpPr txBox="1">
            <a:spLocks noGrp="1"/>
          </p:cNvSpPr>
          <p:nvPr>
            <p:ph type="sldNum" idx="12"/>
          </p:nvPr>
        </p:nvSpPr>
        <p:spPr>
          <a:xfrm>
            <a:off x="5317963" y="6746119"/>
            <a:ext cx="4068339" cy="356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3247B305-E3CA-F5BB-43F8-3CFB0FF94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9:notes">
            <a:extLst>
              <a:ext uri="{FF2B5EF4-FFF2-40B4-BE49-F238E27FC236}">
                <a16:creationId xmlns:a16="http://schemas.microsoft.com/office/drawing/2014/main" id="{8F91CE56-6574-D727-C80E-73E0BF08ED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6" name="Google Shape;116;p29:notes">
            <a:extLst>
              <a:ext uri="{FF2B5EF4-FFF2-40B4-BE49-F238E27FC236}">
                <a16:creationId xmlns:a16="http://schemas.microsoft.com/office/drawing/2014/main" id="{A9DC6846-6A58-9C68-16F0-F178DE1815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30350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4:notes"/>
          <p:cNvSpPr txBox="1">
            <a:spLocks noGrp="1"/>
          </p:cNvSpPr>
          <p:nvPr>
            <p:ph type="body" idx="1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r>
              <a:rPr lang="en-US"/>
              <a:t>Tags: approach, customer journey, to and from, arrow, icons, priorities</a:t>
            </a:r>
            <a:endParaRPr/>
          </a:p>
        </p:txBody>
      </p:sp>
      <p:sp>
        <p:nvSpPr>
          <p:cNvPr id="166" name="Google Shape;166;p4:notes"/>
          <p:cNvSpPr txBox="1">
            <a:spLocks noGrp="1"/>
          </p:cNvSpPr>
          <p:nvPr>
            <p:ph type="sldNum" idx="12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>
          <a:extLst>
            <a:ext uri="{FF2B5EF4-FFF2-40B4-BE49-F238E27FC236}">
              <a16:creationId xmlns:a16="http://schemas.microsoft.com/office/drawing/2014/main" id="{A5FED754-85FD-A4ED-1E73-11D9E5D3E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e22c30fb4d_0_0:notes">
            <a:extLst>
              <a:ext uri="{FF2B5EF4-FFF2-40B4-BE49-F238E27FC236}">
                <a16:creationId xmlns:a16="http://schemas.microsoft.com/office/drawing/2014/main" id="{1D7C0BCE-3D8D-F4AA-6F25-4CCE961068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e22c30fb4d_0_0:notes">
            <a:extLst>
              <a:ext uri="{FF2B5EF4-FFF2-40B4-BE49-F238E27FC236}">
                <a16:creationId xmlns:a16="http://schemas.microsoft.com/office/drawing/2014/main" id="{06FAD5D4-46F3-24A6-35B9-C02A5CD52E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38848" y="3418067"/>
            <a:ext cx="7510780" cy="2796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76" name="Google Shape;176;ge22c30fb4d_0_0:notes">
            <a:extLst>
              <a:ext uri="{FF2B5EF4-FFF2-40B4-BE49-F238E27FC236}">
                <a16:creationId xmlns:a16="http://schemas.microsoft.com/office/drawing/2014/main" id="{4F37D069-01E7-7D28-7E69-AE5A905B9E9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317963" y="6746119"/>
            <a:ext cx="4068339" cy="356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682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6:notes"/>
          <p:cNvSpPr txBox="1">
            <a:spLocks noGrp="1"/>
          </p:cNvSpPr>
          <p:nvPr>
            <p:ph type="body" idx="1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r>
              <a:rPr lang="en-US"/>
              <a:t>Tags: text, opportunities, list, numbers</a:t>
            </a:r>
            <a:endParaRPr/>
          </a:p>
        </p:txBody>
      </p:sp>
      <p:sp>
        <p:nvSpPr>
          <p:cNvPr id="139" name="Google Shape;139;p6:notes"/>
          <p:cNvSpPr txBox="1">
            <a:spLocks noGrp="1"/>
          </p:cNvSpPr>
          <p:nvPr>
            <p:ph type="sldNum" idx="12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>
                <a:buSzPts val="1200"/>
              </a:pPr>
              <a:t>7</a:t>
            </a:fld>
            <a:endParaRPr lang="en-US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937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>
          <a:extLst>
            <a:ext uri="{FF2B5EF4-FFF2-40B4-BE49-F238E27FC236}">
              <a16:creationId xmlns:a16="http://schemas.microsoft.com/office/drawing/2014/main" id="{7A41658A-C0E1-D46A-ADEA-6C8443E4C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93d55752f5_0_24:notes">
            <a:extLst>
              <a:ext uri="{FF2B5EF4-FFF2-40B4-BE49-F238E27FC236}">
                <a16:creationId xmlns:a16="http://schemas.microsoft.com/office/drawing/2014/main" id="{A1ADF7B8-7824-F2E4-1197-E9DA0C403D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g293d55752f5_0_24:notes">
            <a:extLst>
              <a:ext uri="{FF2B5EF4-FFF2-40B4-BE49-F238E27FC236}">
                <a16:creationId xmlns:a16="http://schemas.microsoft.com/office/drawing/2014/main" id="{F05B6725-AC93-59DA-13E7-FF5A3826DB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38848" y="3418067"/>
            <a:ext cx="7510780" cy="2796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r>
              <a:rPr lang="en-US"/>
              <a:t>Tags: qual, image, text</a:t>
            </a:r>
            <a:endParaRPr/>
          </a:p>
        </p:txBody>
      </p:sp>
      <p:sp>
        <p:nvSpPr>
          <p:cNvPr id="369" name="Google Shape;369;g293d55752f5_0_24:notes">
            <a:extLst>
              <a:ext uri="{FF2B5EF4-FFF2-40B4-BE49-F238E27FC236}">
                <a16:creationId xmlns:a16="http://schemas.microsoft.com/office/drawing/2014/main" id="{A030B20E-611E-7FE0-D721-5815830D09B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317963" y="6746119"/>
            <a:ext cx="4068339" cy="356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1712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e41da40f6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ge41da40f6d_0_0:notes"/>
          <p:cNvSpPr txBox="1">
            <a:spLocks noGrp="1"/>
          </p:cNvSpPr>
          <p:nvPr>
            <p:ph type="body" idx="1"/>
          </p:nvPr>
        </p:nvSpPr>
        <p:spPr>
          <a:xfrm>
            <a:off x="938848" y="3418067"/>
            <a:ext cx="7510780" cy="2796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80" name="Google Shape;280;ge41da40f6d_0_0:notes"/>
          <p:cNvSpPr txBox="1">
            <a:spLocks noGrp="1"/>
          </p:cNvSpPr>
          <p:nvPr>
            <p:ph type="sldNum" idx="12"/>
          </p:nvPr>
        </p:nvSpPr>
        <p:spPr>
          <a:xfrm>
            <a:off x="5317963" y="6746119"/>
            <a:ext cx="4068339" cy="356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15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readcrumbs">
  <p:cSld name="Title, Breadcrumb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6"/>
          <p:cNvSpPr txBox="1">
            <a:spLocks noGrp="1"/>
          </p:cNvSpPr>
          <p:nvPr>
            <p:ph type="title"/>
          </p:nvPr>
        </p:nvSpPr>
        <p:spPr>
          <a:xfrm>
            <a:off x="914400" y="694944"/>
            <a:ext cx="10363200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body" idx="1"/>
          </p:nvPr>
        </p:nvSpPr>
        <p:spPr>
          <a:xfrm>
            <a:off x="914971" y="466344"/>
            <a:ext cx="3355848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A9DB"/>
              </a:buClr>
              <a:buSzPts val="900"/>
              <a:buNone/>
              <a:defRPr sz="900" b="1" cap="none">
                <a:solidFill>
                  <a:srgbClr val="8DA9DB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head &amp; Breadcrumb">
  <p:cSld name="Title, Subhead &amp; Breadcrumb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7"/>
          <p:cNvSpPr txBox="1">
            <a:spLocks noGrp="1"/>
          </p:cNvSpPr>
          <p:nvPr>
            <p:ph type="title"/>
          </p:nvPr>
        </p:nvSpPr>
        <p:spPr>
          <a:xfrm>
            <a:off x="914400" y="694944"/>
            <a:ext cx="10363200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body" idx="1"/>
          </p:nvPr>
        </p:nvSpPr>
        <p:spPr>
          <a:xfrm>
            <a:off x="914721" y="1353312"/>
            <a:ext cx="10362880" cy="47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body" idx="2"/>
          </p:nvPr>
        </p:nvSpPr>
        <p:spPr>
          <a:xfrm>
            <a:off x="914971" y="466344"/>
            <a:ext cx="3355848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A9DB"/>
              </a:buClr>
              <a:buSzPts val="900"/>
              <a:buNone/>
              <a:defRPr sz="900" b="1" cap="none">
                <a:solidFill>
                  <a:srgbClr val="8DA9DB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Right, Subhead &amp; Breadcrumbs">
  <p:cSld name="Title, Right, Subhead &amp; Breadcrumb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9"/>
          <p:cNvSpPr txBox="1">
            <a:spLocks noGrp="1"/>
          </p:cNvSpPr>
          <p:nvPr>
            <p:ph type="title"/>
          </p:nvPr>
        </p:nvSpPr>
        <p:spPr>
          <a:xfrm>
            <a:off x="5397500" y="669544"/>
            <a:ext cx="6137512" cy="38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>
            <a:spLocks noGrp="1"/>
          </p:cNvSpPr>
          <p:nvPr>
            <p:ph type="pic" idx="2"/>
          </p:nvPr>
        </p:nvSpPr>
        <p:spPr>
          <a:xfrm>
            <a:off x="0" y="0"/>
            <a:ext cx="480695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5397500" y="1050936"/>
            <a:ext cx="6137512" cy="38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3"/>
          </p:nvPr>
        </p:nvSpPr>
        <p:spPr>
          <a:xfrm>
            <a:off x="5397500" y="466344"/>
            <a:ext cx="3355848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A9DB"/>
              </a:buClr>
              <a:buSzPts val="900"/>
              <a:buNone/>
              <a:defRPr sz="900" b="1" cap="none">
                <a:solidFill>
                  <a:srgbClr val="8DA9DB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6F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.png"/><Relationship Id="rId7" Type="http://schemas.openxmlformats.org/officeDocument/2006/relationships/hyperlink" Target="https://www.canadahelps.org/en/dn/15995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helps.org/en/dn/15995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hyperlink" Target="https://www.canadahelps.org/en/dn/15995" TargetMode="External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nadahelps.org/en/dn/15995" TargetMode="External"/><Relationship Id="rId3" Type="http://schemas.openxmlformats.org/officeDocument/2006/relationships/image" Target="../media/image19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5" Type="http://schemas.openxmlformats.org/officeDocument/2006/relationships/image" Target="../media/image42.png"/><Relationship Id="rId4" Type="http://schemas.openxmlformats.org/officeDocument/2006/relationships/customXml" Target="../ink/ink1.xml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hyperlink" Target="https://www.canadahelps.org/en/dn/15995" TargetMode="External"/><Relationship Id="rId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www.canadahelps.org/en/dn/15995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hyperlink" Target="https://www.canadahelps.org/en/dn/15995" TargetMode="External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una@youthspeak.ca" TargetMode="External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sv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anadahelps.org/en/dn/15995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www.canadahelps.org/en/dn/1599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helps.org/en/dn/1599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hyperlink" Target="https://www.canadahelps.org/en/dn/15995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www.canadahelps.org/en/dn/15995" TargetMode="External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helps.org/en/dn/15995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ge9f4057de8_0_0"/>
          <p:cNvPicPr preferRelativeResize="0"/>
          <p:nvPr/>
        </p:nvPicPr>
        <p:blipFill rotWithShape="1">
          <a:blip r:embed="rId3">
            <a:alphaModFix/>
          </a:blip>
          <a:srcRect t="33258" b="37079"/>
          <a:stretch/>
        </p:blipFill>
        <p:spPr>
          <a:xfrm>
            <a:off x="5412696" y="1163274"/>
            <a:ext cx="6869906" cy="203428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e9f4057de8_0_0"/>
          <p:cNvSpPr txBox="1"/>
          <p:nvPr/>
        </p:nvSpPr>
        <p:spPr>
          <a:xfrm>
            <a:off x="6338601" y="4909626"/>
            <a:ext cx="50181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3900" b="0" i="0" u="none" strike="noStrike" cap="none" dirty="0">
                <a:solidFill>
                  <a:srgbClr val="004C6B"/>
                </a:solidFill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2024 - 2025</a:t>
            </a:r>
            <a:endParaRPr sz="3400" b="0" i="0" u="none" strike="noStrike" cap="none" dirty="0">
              <a:solidFill>
                <a:srgbClr val="004C6B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</p:txBody>
      </p:sp>
      <p:pic>
        <p:nvPicPr>
          <p:cNvPr id="103" name="Google Shape;103;ge9f4057de8_0_0"/>
          <p:cNvPicPr preferRelativeResize="0"/>
          <p:nvPr/>
        </p:nvPicPr>
        <p:blipFill rotWithShape="1">
          <a:blip r:embed="rId4">
            <a:alphaModFix/>
          </a:blip>
          <a:srcRect l="37305" t="24126" r="19952" b="23617"/>
          <a:stretch/>
        </p:blipFill>
        <p:spPr>
          <a:xfrm>
            <a:off x="-196400" y="0"/>
            <a:ext cx="56091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72;g293d55752f5_0_24">
            <a:extLst>
              <a:ext uri="{FF2B5EF4-FFF2-40B4-BE49-F238E27FC236}">
                <a16:creationId xmlns:a16="http://schemas.microsoft.com/office/drawing/2014/main" id="{007FC1F6-9E12-B8D1-9B9B-6DD9B54B1EDC}"/>
              </a:ext>
            </a:extLst>
          </p:cNvPr>
          <p:cNvSpPr txBox="1"/>
          <p:nvPr/>
        </p:nvSpPr>
        <p:spPr>
          <a:xfrm>
            <a:off x="5412696" y="4344875"/>
            <a:ext cx="6886756" cy="64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E2"/>
              </a:buClr>
              <a:buSzPts val="2600"/>
              <a:buFont typeface="Arial"/>
              <a:buNone/>
            </a:pPr>
            <a:r>
              <a:rPr lang="en-US" sz="3600" i="0" u="none" strike="noStrike" cap="none" dirty="0">
                <a:solidFill>
                  <a:srgbClr val="007B90"/>
                </a:solidFill>
                <a:latin typeface="Poppins"/>
                <a:ea typeface="Poppins"/>
                <a:cs typeface="Poppins"/>
                <a:sym typeface="Poppins"/>
              </a:rPr>
              <a:t>Our Story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E2"/>
              </a:buClr>
              <a:buSzPts val="2600"/>
              <a:buFont typeface="Arial"/>
              <a:buNone/>
            </a:pPr>
            <a:endParaRPr lang="en-US" sz="800" b="1" i="0" u="none" strike="noStrike" cap="none" dirty="0">
              <a:solidFill>
                <a:srgbClr val="007B9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00" marR="0" lvl="0" indent="-635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72;g293d55752f5_0_24">
            <a:extLst>
              <a:ext uri="{FF2B5EF4-FFF2-40B4-BE49-F238E27FC236}">
                <a16:creationId xmlns:a16="http://schemas.microsoft.com/office/drawing/2014/main" id="{69D83D93-9A45-BDEA-EA49-70734701A04B}"/>
              </a:ext>
            </a:extLst>
          </p:cNvPr>
          <p:cNvSpPr txBox="1"/>
          <p:nvPr/>
        </p:nvSpPr>
        <p:spPr>
          <a:xfrm>
            <a:off x="5412696" y="3224271"/>
            <a:ext cx="6886756" cy="64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E2"/>
              </a:buClr>
              <a:buSzPts val="2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007B90"/>
                </a:solidFill>
                <a:latin typeface="Poppins"/>
                <a:ea typeface="Poppins"/>
                <a:cs typeface="Poppins"/>
                <a:sym typeface="Poppins"/>
              </a:rPr>
              <a:t>Sponsorship Package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E2"/>
              </a:buClr>
              <a:buSzPts val="2600"/>
              <a:buFont typeface="Arial"/>
              <a:buNone/>
            </a:pPr>
            <a:endParaRPr lang="en-US" sz="800" b="1" i="0" u="none" strike="noStrike" cap="none" dirty="0">
              <a:solidFill>
                <a:srgbClr val="007B9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00" marR="0" lvl="0" indent="-635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and blue rectangle with a black background&#10;&#10;Description automatically generated">
            <a:extLst>
              <a:ext uri="{FF2B5EF4-FFF2-40B4-BE49-F238E27FC236}">
                <a16:creationId xmlns:a16="http://schemas.microsoft.com/office/drawing/2014/main" id="{0BBB7154-6A76-DB20-13AC-43D5DF9F95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1" t="16123" b="24214"/>
          <a:stretch/>
        </p:blipFill>
        <p:spPr>
          <a:xfrm>
            <a:off x="224828" y="1636688"/>
            <a:ext cx="12221066" cy="4192170"/>
          </a:xfrm>
          <a:prstGeom prst="rect">
            <a:avLst/>
          </a:prstGeom>
        </p:spPr>
      </p:pic>
      <p:pic>
        <p:nvPicPr>
          <p:cNvPr id="20" name="Graphic 19" descr="Checkbox Checked with solid fill">
            <a:extLst>
              <a:ext uri="{FF2B5EF4-FFF2-40B4-BE49-F238E27FC236}">
                <a16:creationId xmlns:a16="http://schemas.microsoft.com/office/drawing/2014/main" id="{113C95C9-CA2C-3FA9-9DBE-B13FC8EEE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3752" y="3105030"/>
            <a:ext cx="534692" cy="534692"/>
          </a:xfrm>
          <a:prstGeom prst="rect">
            <a:avLst/>
          </a:prstGeom>
        </p:spPr>
      </p:pic>
      <p:pic>
        <p:nvPicPr>
          <p:cNvPr id="24" name="Graphic 23" descr="Checkbox Checked with solid fill">
            <a:extLst>
              <a:ext uri="{FF2B5EF4-FFF2-40B4-BE49-F238E27FC236}">
                <a16:creationId xmlns:a16="http://schemas.microsoft.com/office/drawing/2014/main" id="{4089F8D0-9A14-4CF4-305A-B56BBDE12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3752" y="4240663"/>
            <a:ext cx="534692" cy="534692"/>
          </a:xfrm>
          <a:prstGeom prst="rect">
            <a:avLst/>
          </a:prstGeom>
        </p:spPr>
      </p:pic>
      <p:pic>
        <p:nvPicPr>
          <p:cNvPr id="25" name="Graphic 24" descr="Checkbox Checked with solid fill">
            <a:extLst>
              <a:ext uri="{FF2B5EF4-FFF2-40B4-BE49-F238E27FC236}">
                <a16:creationId xmlns:a16="http://schemas.microsoft.com/office/drawing/2014/main" id="{F0CC43F5-7B33-59DD-AE56-4376A8E58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168" y="3052722"/>
            <a:ext cx="534692" cy="534692"/>
          </a:xfrm>
          <a:prstGeom prst="rect">
            <a:avLst/>
          </a:prstGeom>
        </p:spPr>
      </p:pic>
      <p:pic>
        <p:nvPicPr>
          <p:cNvPr id="26" name="Graphic 25" descr="Checkbox Checked with solid fill">
            <a:extLst>
              <a:ext uri="{FF2B5EF4-FFF2-40B4-BE49-F238E27FC236}">
                <a16:creationId xmlns:a16="http://schemas.microsoft.com/office/drawing/2014/main" id="{5FCCF086-9AA5-928C-50B1-AA2F2F845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168" y="4163045"/>
            <a:ext cx="534692" cy="534692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CF3A4604-734D-7476-CBF3-C7C1240C2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473" y="920329"/>
            <a:ext cx="9663545" cy="602312"/>
          </a:xfrm>
        </p:spPr>
        <p:txBody>
          <a:bodyPr>
            <a:noAutofit/>
          </a:bodyPr>
          <a:lstStyle/>
          <a:p>
            <a:pPr algn="ctr"/>
            <a:r>
              <a:rPr lang="en-CA" sz="2800" b="1" dirty="0">
                <a:solidFill>
                  <a:srgbClr val="007B90"/>
                </a:solidFill>
                <a:latin typeface="Poppins" pitchFamily="2" charset="77"/>
                <a:cs typeface="Poppins" pitchFamily="2" charset="77"/>
              </a:rPr>
              <a:t>YOUTHSPEAK’S </a:t>
            </a:r>
            <a:r>
              <a:rPr lang="en-CA" sz="2800" b="1" dirty="0">
                <a:solidFill>
                  <a:srgbClr val="EE3024"/>
                </a:solidFill>
                <a:latin typeface="Poppins" pitchFamily="2" charset="77"/>
                <a:cs typeface="Poppins" pitchFamily="2" charset="77"/>
              </a:rPr>
              <a:t>GOALS</a:t>
            </a:r>
            <a:r>
              <a:rPr lang="en-CA" sz="2800" b="1" dirty="0">
                <a:solidFill>
                  <a:srgbClr val="007B90"/>
                </a:solidFill>
                <a:latin typeface="Poppins" pitchFamily="2" charset="77"/>
                <a:cs typeface="Poppins" pitchFamily="2" charset="77"/>
              </a:rPr>
              <a:t> OVER THE NEXT YEAR</a:t>
            </a:r>
            <a:endParaRPr lang="en-US" sz="28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BF3D44-4C02-7DD5-7B61-5383711B37F9}"/>
              </a:ext>
            </a:extLst>
          </p:cNvPr>
          <p:cNvSpPr txBox="1"/>
          <p:nvPr/>
        </p:nvSpPr>
        <p:spPr>
          <a:xfrm>
            <a:off x="807598" y="2529703"/>
            <a:ext cx="2257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4C6B"/>
                </a:solidFill>
                <a:latin typeface="Poppins SemiBold" pitchFamily="2" charset="77"/>
                <a:cs typeface="Poppins SemiBold" pitchFamily="2" charset="77"/>
              </a:rPr>
              <a:t>Increase Reach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4FA4F0-1E77-66DB-CFAC-81A99A8B4BFA}"/>
              </a:ext>
            </a:extLst>
          </p:cNvPr>
          <p:cNvSpPr txBox="1"/>
          <p:nvPr/>
        </p:nvSpPr>
        <p:spPr>
          <a:xfrm>
            <a:off x="1195860" y="3022240"/>
            <a:ext cx="464154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dirty="0">
                <a:solidFill>
                  <a:srgbClr val="004C6B"/>
                </a:solidFill>
                <a:latin typeface="Poppins" pitchFamily="2" charset="77"/>
                <a:cs typeface="Poppins" pitchFamily="2" charset="77"/>
              </a:rPr>
              <a:t>Provide 300 presentations; reaching 30,000 youth and caring adults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004C6B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4C6B"/>
                </a:solidFill>
                <a:latin typeface="Poppins" pitchFamily="2" charset="77"/>
                <a:cs typeface="Poppins" pitchFamily="2" charset="77"/>
              </a:rPr>
              <a:t>Train 15 Youth Facilitators/Speakers in leadership skills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F730FB-F3A5-C504-BB4B-6BD54D3061CE}"/>
              </a:ext>
            </a:extLst>
          </p:cNvPr>
          <p:cNvSpPr txBox="1"/>
          <p:nvPr/>
        </p:nvSpPr>
        <p:spPr>
          <a:xfrm>
            <a:off x="6958444" y="3062821"/>
            <a:ext cx="495022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Enhance program offerings to increase learning for youth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Develop and pivot content to address emerging youth mental health needs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C711A7-F7CD-E930-2FA0-1F992D591D39}"/>
              </a:ext>
            </a:extLst>
          </p:cNvPr>
          <p:cNvSpPr txBox="1"/>
          <p:nvPr/>
        </p:nvSpPr>
        <p:spPr>
          <a:xfrm>
            <a:off x="6335361" y="2481542"/>
            <a:ext cx="2550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Expand Programs</a:t>
            </a:r>
          </a:p>
        </p:txBody>
      </p:sp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B9A32F9A-5E85-1218-3A56-F328D2CBC7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5851" y="177174"/>
            <a:ext cx="1761897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68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2CEC4-1976-EB7E-977C-CF962D37A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365;g293d55752f5_0_14">
            <a:extLst>
              <a:ext uri="{FF2B5EF4-FFF2-40B4-BE49-F238E27FC236}">
                <a16:creationId xmlns:a16="http://schemas.microsoft.com/office/drawing/2014/main" id="{05F02426-BA54-EDB2-3253-DBE3203D1DE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4771" t="23743" r="14471" b="23749"/>
          <a:stretch/>
        </p:blipFill>
        <p:spPr>
          <a:xfrm>
            <a:off x="0" y="-9261"/>
            <a:ext cx="5038158" cy="68900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9DE9DD1-BAAE-AF26-0128-FF59DEF70AC5}"/>
              </a:ext>
            </a:extLst>
          </p:cNvPr>
          <p:cNvSpPr txBox="1">
            <a:spLocks/>
          </p:cNvSpPr>
          <p:nvPr/>
        </p:nvSpPr>
        <p:spPr>
          <a:xfrm>
            <a:off x="3637398" y="330132"/>
            <a:ext cx="9663545" cy="60231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CA" sz="8800" b="1" dirty="0">
                <a:solidFill>
                  <a:srgbClr val="007B90"/>
                </a:solidFill>
                <a:latin typeface="Poppins" pitchFamily="2" charset="77"/>
                <a:cs typeface="Poppins" pitchFamily="2" charset="77"/>
              </a:rPr>
              <a:t>IMPACT </a:t>
            </a:r>
          </a:p>
          <a:p>
            <a:pPr algn="ctr"/>
            <a:r>
              <a:rPr lang="en-CA" sz="2800" b="1" dirty="0">
                <a:solidFill>
                  <a:srgbClr val="007B90"/>
                </a:solidFill>
                <a:latin typeface="Poppins" pitchFamily="2" charset="77"/>
                <a:cs typeface="Poppins" pitchFamily="2" charset="77"/>
              </a:rPr>
              <a:t>ON STUDENT MENTAL HEALTH</a:t>
            </a:r>
            <a:endParaRPr lang="en-US" sz="28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FFA53A-EB54-7D71-D2C4-552493E27599}"/>
              </a:ext>
            </a:extLst>
          </p:cNvPr>
          <p:cNvSpPr txBox="1"/>
          <p:nvPr/>
        </p:nvSpPr>
        <p:spPr>
          <a:xfrm>
            <a:off x="5388031" y="2203108"/>
            <a:ext cx="63508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200" u="none" strike="noStrike" dirty="0">
                <a:solidFill>
                  <a:srgbClr val="004C6B"/>
                </a:solidFill>
                <a:effectLst/>
                <a:latin typeface="Poppins" pitchFamily="2" charset="77"/>
                <a:cs typeface="Poppins" pitchFamily="2" charset="77"/>
              </a:rPr>
              <a:t>YouthSpeak’s pre and post check-in with students</a:t>
            </a:r>
            <a:r>
              <a:rPr lang="en-CA" sz="1200" dirty="0">
                <a:solidFill>
                  <a:srgbClr val="004C6B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CA" sz="1200" u="none" strike="noStrike" dirty="0">
                <a:solidFill>
                  <a:srgbClr val="004C6B"/>
                </a:solidFill>
                <a:effectLst/>
                <a:latin typeface="Poppins" pitchFamily="2" charset="77"/>
                <a:cs typeface="Poppins" pitchFamily="2" charset="77"/>
              </a:rPr>
              <a:t>during presentations indicate:</a:t>
            </a:r>
            <a:endParaRPr lang="en-US" sz="12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3" name="Picture 12" descr="A group of children and adults&#10;&#10;AI-generated content may be incorrect.">
            <a:extLst>
              <a:ext uri="{FF2B5EF4-FFF2-40B4-BE49-F238E27FC236}">
                <a16:creationId xmlns:a16="http://schemas.microsoft.com/office/drawing/2014/main" id="{BA3B2A72-6425-AFF8-650A-59666B096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283" y="2516867"/>
            <a:ext cx="7035015" cy="434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77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14F61-78CA-9765-68A5-C19194919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270300F-CB77-9D8D-62FB-2A4551B4D8E3}"/>
              </a:ext>
            </a:extLst>
          </p:cNvPr>
          <p:cNvSpPr txBox="1">
            <a:spLocks/>
          </p:cNvSpPr>
          <p:nvPr/>
        </p:nvSpPr>
        <p:spPr>
          <a:xfrm>
            <a:off x="3862246" y="751502"/>
            <a:ext cx="9663545" cy="60231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8800" b="1" i="0" u="none" strike="noStrike" kern="0" cap="none" spc="0" normalizeH="0" baseline="0" noProof="0" dirty="0">
                <a:ln>
                  <a:noFill/>
                </a:ln>
                <a:solidFill>
                  <a:srgbClr val="007B90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IMPACT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2400" b="1" i="0" u="none" strike="noStrike" kern="0" cap="none" spc="0" normalizeH="0" baseline="0" noProof="0" dirty="0">
                <a:ln>
                  <a:noFill/>
                </a:ln>
                <a:solidFill>
                  <a:srgbClr val="007B90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FROM </a:t>
            </a:r>
            <a:r>
              <a:rPr kumimoji="0" lang="en-CA" sz="2400" b="1" i="0" u="none" strike="noStrike" kern="0" cap="none" spc="0" normalizeH="0" baseline="0" noProof="0" dirty="0">
                <a:ln>
                  <a:noFill/>
                </a:ln>
                <a:solidFill>
                  <a:srgbClr val="EE3024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EDUCATOR</a:t>
            </a:r>
            <a:r>
              <a:rPr kumimoji="0" lang="en-CA" sz="2400" b="1" i="0" u="none" strike="noStrike" kern="0" cap="none" spc="0" normalizeH="0" baseline="0" noProof="0" dirty="0">
                <a:ln>
                  <a:noFill/>
                </a:ln>
                <a:solidFill>
                  <a:srgbClr val="007B90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ENGAGEMENT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D132AB-FE06-DEC2-04E3-2785DA275004}"/>
              </a:ext>
            </a:extLst>
          </p:cNvPr>
          <p:cNvSpPr txBox="1"/>
          <p:nvPr/>
        </p:nvSpPr>
        <p:spPr>
          <a:xfrm>
            <a:off x="5875849" y="3727101"/>
            <a:ext cx="52165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4C6B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Professionalism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4C6B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of the team during presentations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C6B"/>
              </a:solidFill>
              <a:effectLst/>
              <a:uLnTx/>
              <a:uFillTx/>
              <a:latin typeface="Poppins" pitchFamily="2" charset="77"/>
              <a:cs typeface="Poppins" pitchFamily="2" charset="77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4C6B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Engaging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4C6B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presentation and creating a safe space for learning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C6B"/>
              </a:solidFill>
              <a:effectLst/>
              <a:uLnTx/>
              <a:uFillTx/>
              <a:latin typeface="Poppins" pitchFamily="2" charset="77"/>
              <a:cs typeface="Poppins" pitchFamily="2" charset="77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4C6B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Increased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4C6B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knowledge and understanding of presentation topics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C6B"/>
              </a:solidFill>
              <a:effectLst/>
              <a:uLnTx/>
              <a:uFillTx/>
              <a:latin typeface="Poppins" pitchFamily="2" charset="77"/>
              <a:cs typeface="Poppins" pitchFamily="2" charset="77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4C6B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Usefulness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4C6B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of recommended mental health resources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4C6B"/>
              </a:solidFill>
              <a:effectLst/>
              <a:uLnTx/>
              <a:uFillTx/>
              <a:latin typeface="Poppins" pitchFamily="2" charset="77"/>
              <a:cs typeface="Poppins" pitchFamily="2" charset="77"/>
              <a:sym typeface="Arial"/>
            </a:endParaRPr>
          </a:p>
        </p:txBody>
      </p:sp>
      <p:pic>
        <p:nvPicPr>
          <p:cNvPr id="13" name="Picture 12" descr="A close up of water droplets&#10;&#10;Description automatically generated">
            <a:extLst>
              <a:ext uri="{FF2B5EF4-FFF2-40B4-BE49-F238E27FC236}">
                <a16:creationId xmlns:a16="http://schemas.microsoft.com/office/drawing/2014/main" id="{8648CDDA-24F9-D377-071E-C5D62999AD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49" t="3699" r="9066" b="892"/>
          <a:stretch/>
        </p:blipFill>
        <p:spPr>
          <a:xfrm>
            <a:off x="0" y="0"/>
            <a:ext cx="5216578" cy="68808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5AF831-1B9A-7D12-D441-BA788B338373}"/>
              </a:ext>
            </a:extLst>
          </p:cNvPr>
          <p:cNvSpPr txBox="1"/>
          <p:nvPr/>
        </p:nvSpPr>
        <p:spPr>
          <a:xfrm>
            <a:off x="6178851" y="2721114"/>
            <a:ext cx="50303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004C6B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79%</a:t>
            </a:r>
            <a:r>
              <a:rPr kumimoji="0" lang="en-CA" sz="2000" b="0" i="0" u="none" strike="noStrike" kern="0" cap="none" spc="0" normalizeH="0" baseline="0" noProof="0" dirty="0">
                <a:ln>
                  <a:noFill/>
                </a:ln>
                <a:solidFill>
                  <a:srgbClr val="004C6B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of respondents rated the presentation as a </a:t>
            </a: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004C6B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5/5</a:t>
            </a:r>
            <a:r>
              <a:rPr kumimoji="0" lang="en-CA" sz="2000" b="0" i="0" u="none" strike="noStrike" kern="0" cap="none" spc="0" normalizeH="0" baseline="0" noProof="0" dirty="0">
                <a:ln>
                  <a:noFill/>
                </a:ln>
                <a:solidFill>
                  <a:srgbClr val="004C6B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Arial"/>
              </a:rPr>
              <a:t> in the following: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4C6B"/>
              </a:solidFill>
              <a:effectLst/>
              <a:uLnTx/>
              <a:uFillTx/>
              <a:latin typeface="Poppins" pitchFamily="2" charset="77"/>
              <a:cs typeface="Poppins" pitchFamily="2" charset="77"/>
              <a:sym typeface="Arial"/>
            </a:endParaRPr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B8B5F02F-951E-F595-36F1-2E8033BCA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5851" y="177174"/>
            <a:ext cx="1761897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08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>
          <a:extLst>
            <a:ext uri="{FF2B5EF4-FFF2-40B4-BE49-F238E27FC236}">
              <a16:creationId xmlns:a16="http://schemas.microsoft.com/office/drawing/2014/main" id="{C446711C-7CCC-6D95-B1EB-870B2C97C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93d55752f5_0_24">
            <a:extLst>
              <a:ext uri="{FF2B5EF4-FFF2-40B4-BE49-F238E27FC236}">
                <a16:creationId xmlns:a16="http://schemas.microsoft.com/office/drawing/2014/main" id="{33BDB0CC-C6B0-5D2A-8171-208C84F4FDF0}"/>
              </a:ext>
            </a:extLst>
          </p:cNvPr>
          <p:cNvSpPr txBox="1"/>
          <p:nvPr/>
        </p:nvSpPr>
        <p:spPr>
          <a:xfrm>
            <a:off x="2690810" y="494541"/>
            <a:ext cx="6886756" cy="64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E2"/>
              </a:buClr>
              <a:buSzPts val="2600"/>
              <a:buFont typeface="Arial"/>
              <a:buNone/>
            </a:pPr>
            <a:r>
              <a:rPr lang="en-US" sz="2600" b="1" dirty="0">
                <a:solidFill>
                  <a:srgbClr val="007B90"/>
                </a:solidFill>
                <a:latin typeface="Poppins"/>
                <a:ea typeface="Poppins"/>
                <a:cs typeface="Poppins"/>
                <a:sym typeface="Poppins"/>
              </a:rPr>
              <a:t>YOUTHSPEAK PROGRAM</a:t>
            </a:r>
            <a:r>
              <a:rPr lang="en-US" sz="2600" b="1" i="0" u="none" strike="noStrike" cap="none" dirty="0">
                <a:solidFill>
                  <a:srgbClr val="007B9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00" b="1" i="0" u="none" strike="noStrike" cap="none" dirty="0">
                <a:solidFill>
                  <a:srgbClr val="EE3024"/>
                </a:solidFill>
                <a:latin typeface="Poppins"/>
                <a:ea typeface="Poppins"/>
                <a:cs typeface="Poppins"/>
                <a:sym typeface="Poppins"/>
              </a:rPr>
              <a:t>TESTIMONIALS</a:t>
            </a:r>
            <a:endParaRPr sz="1400" b="0" i="0" u="none" strike="noStrike" cap="none" dirty="0">
              <a:solidFill>
                <a:srgbClr val="EE302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00" marR="0" lvl="0" indent="-635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g293d55752f5_0_24">
            <a:extLst>
              <a:ext uri="{FF2B5EF4-FFF2-40B4-BE49-F238E27FC236}">
                <a16:creationId xmlns:a16="http://schemas.microsoft.com/office/drawing/2014/main" id="{3A3C6A74-4C6C-EAAA-D9DF-7749D83EF661}"/>
              </a:ext>
            </a:extLst>
          </p:cNvPr>
          <p:cNvSpPr/>
          <p:nvPr/>
        </p:nvSpPr>
        <p:spPr>
          <a:xfrm>
            <a:off x="851950" y="1890793"/>
            <a:ext cx="4926000" cy="4472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g293d55752f5_0_24">
            <a:extLst>
              <a:ext uri="{FF2B5EF4-FFF2-40B4-BE49-F238E27FC236}">
                <a16:creationId xmlns:a16="http://schemas.microsoft.com/office/drawing/2014/main" id="{6DE76785-DF55-2B8A-AF95-1E2F473590B2}"/>
              </a:ext>
            </a:extLst>
          </p:cNvPr>
          <p:cNvSpPr/>
          <p:nvPr/>
        </p:nvSpPr>
        <p:spPr>
          <a:xfrm>
            <a:off x="1028367" y="2235690"/>
            <a:ext cx="4159780" cy="25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340" marR="53975">
              <a:lnSpc>
                <a:spcPct val="107000"/>
              </a:lnSpc>
              <a:spcAft>
                <a:spcPts val="800"/>
              </a:spcAft>
            </a:pPr>
            <a:r>
              <a:rPr lang="en-CA" sz="2000" dirty="0">
                <a:solidFill>
                  <a:srgbClr val="004C6B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T</a:t>
            </a:r>
            <a:r>
              <a:rPr lang="en-CA" sz="2000" dirty="0">
                <a:solidFill>
                  <a:srgbClr val="004C6B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he speakers were super engaging and the stories they shared were powerful and relevant for the students. The students participated actively and asked good questions. It was an awesome experience!</a:t>
            </a:r>
            <a:r>
              <a:rPr lang="en-CA" sz="2000" b="1" dirty="0">
                <a:solidFill>
                  <a:srgbClr val="004C6B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</a:t>
            </a:r>
          </a:p>
          <a:p>
            <a:pPr marL="180340" marR="53975">
              <a:lnSpc>
                <a:spcPct val="107000"/>
              </a:lnSpc>
              <a:spcAft>
                <a:spcPts val="800"/>
              </a:spcAft>
            </a:pPr>
            <a:endParaRPr lang="en-CA" dirty="0">
              <a:solidFill>
                <a:srgbClr val="004C6B"/>
              </a:solidFill>
              <a:effectLst/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  <a:p>
            <a:pPr marL="180340" marR="53975" algn="r">
              <a:lnSpc>
                <a:spcPct val="107000"/>
              </a:lnSpc>
              <a:spcAft>
                <a:spcPts val="800"/>
              </a:spcAft>
            </a:pPr>
            <a:r>
              <a:rPr lang="en-CA" i="1" dirty="0">
                <a:solidFill>
                  <a:srgbClr val="004C6B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– Annette Livi, Principal, </a:t>
            </a:r>
          </a:p>
          <a:p>
            <a:pPr marL="180340" marR="53975" algn="r">
              <a:lnSpc>
                <a:spcPct val="107000"/>
              </a:lnSpc>
              <a:spcAft>
                <a:spcPts val="800"/>
              </a:spcAft>
            </a:pPr>
            <a:r>
              <a:rPr lang="en-CA" i="1" dirty="0">
                <a:solidFill>
                  <a:srgbClr val="004C6B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Sixteenth Avenue PS</a:t>
            </a:r>
          </a:p>
        </p:txBody>
      </p:sp>
      <p:sp>
        <p:nvSpPr>
          <p:cNvPr id="5" name="Google Shape;362;g293d55752f5_0_14">
            <a:extLst>
              <a:ext uri="{FF2B5EF4-FFF2-40B4-BE49-F238E27FC236}">
                <a16:creationId xmlns:a16="http://schemas.microsoft.com/office/drawing/2014/main" id="{548F0EEE-DD63-DED6-AD1C-7E32877FCF79}"/>
              </a:ext>
            </a:extLst>
          </p:cNvPr>
          <p:cNvSpPr/>
          <p:nvPr/>
        </p:nvSpPr>
        <p:spPr>
          <a:xfrm>
            <a:off x="6392873" y="1890792"/>
            <a:ext cx="4926000" cy="4472665"/>
          </a:xfrm>
          <a:prstGeom prst="rect">
            <a:avLst/>
          </a:prstGeom>
          <a:solidFill>
            <a:srgbClr val="007B9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63;g293d55752f5_0_14">
            <a:extLst>
              <a:ext uri="{FF2B5EF4-FFF2-40B4-BE49-F238E27FC236}">
                <a16:creationId xmlns:a16="http://schemas.microsoft.com/office/drawing/2014/main" id="{140BC5CF-680E-C187-D2D1-B8E9CAA00F65}"/>
              </a:ext>
            </a:extLst>
          </p:cNvPr>
          <p:cNvSpPr/>
          <p:nvPr/>
        </p:nvSpPr>
        <p:spPr>
          <a:xfrm>
            <a:off x="6541658" y="2266128"/>
            <a:ext cx="4576141" cy="25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340" marR="53975">
              <a:lnSpc>
                <a:spcPct val="107000"/>
              </a:lnSpc>
              <a:spcAft>
                <a:spcPts val="800"/>
              </a:spcAft>
            </a:pPr>
            <a:r>
              <a:rPr lang="en-CA" sz="20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Natasha, and Mesha were extremely professional and informative when discussing Mental Wellness. They engaged the students and provided a safe environment to such a difficult topic. My students and I look forward to next year.</a:t>
            </a:r>
            <a:endParaRPr lang="en-CA" sz="2000" b="1" dirty="0">
              <a:solidFill>
                <a:schemeClr val="bg1"/>
              </a:solidFill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  <a:p>
            <a:pPr marL="180340" marR="53975">
              <a:lnSpc>
                <a:spcPct val="107000"/>
              </a:lnSpc>
              <a:spcAft>
                <a:spcPts val="800"/>
              </a:spcAft>
            </a:pPr>
            <a:endParaRPr lang="en-CA" dirty="0">
              <a:solidFill>
                <a:schemeClr val="bg1"/>
              </a:solidFill>
              <a:effectLst/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  <a:p>
            <a:pPr marL="180340" marR="53975" algn="r">
              <a:lnSpc>
                <a:spcPct val="107000"/>
              </a:lnSpc>
              <a:spcAft>
                <a:spcPts val="800"/>
              </a:spcAft>
            </a:pPr>
            <a:r>
              <a:rPr lang="en-CA" i="1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– Tony Furfaro, Spec Ed/Library, </a:t>
            </a:r>
          </a:p>
          <a:p>
            <a:pPr marL="180340" marR="53975" algn="r">
              <a:lnSpc>
                <a:spcPct val="107000"/>
              </a:lnSpc>
              <a:spcAft>
                <a:spcPts val="800"/>
              </a:spcAft>
            </a:pPr>
            <a:r>
              <a:rPr lang="en-CA" i="1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Loretto Abbey CSS</a:t>
            </a:r>
            <a:endParaRPr lang="en-US" i="1" dirty="0">
              <a:solidFill>
                <a:schemeClr val="bg1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</p:txBody>
      </p:sp>
      <p:sp>
        <p:nvSpPr>
          <p:cNvPr id="2" name="Google Shape;374;g293d55752f5_0_24">
            <a:extLst>
              <a:ext uri="{FF2B5EF4-FFF2-40B4-BE49-F238E27FC236}">
                <a16:creationId xmlns:a16="http://schemas.microsoft.com/office/drawing/2014/main" id="{FE754456-9D11-5AB8-E3F0-7B39C62FCA3F}"/>
              </a:ext>
            </a:extLst>
          </p:cNvPr>
          <p:cNvSpPr/>
          <p:nvPr/>
        </p:nvSpPr>
        <p:spPr>
          <a:xfrm>
            <a:off x="595160" y="1427021"/>
            <a:ext cx="4159780" cy="46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340" marR="53975">
              <a:lnSpc>
                <a:spcPct val="107000"/>
              </a:lnSpc>
              <a:spcAft>
                <a:spcPts val="800"/>
              </a:spcAft>
            </a:pPr>
            <a:r>
              <a:rPr lang="en-CA" sz="2000" b="1" dirty="0">
                <a:solidFill>
                  <a:srgbClr val="0EBAB4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Online Overdrive</a:t>
            </a:r>
          </a:p>
        </p:txBody>
      </p:sp>
      <p:sp>
        <p:nvSpPr>
          <p:cNvPr id="3" name="Google Shape;363;g293d55752f5_0_14">
            <a:extLst>
              <a:ext uri="{FF2B5EF4-FFF2-40B4-BE49-F238E27FC236}">
                <a16:creationId xmlns:a16="http://schemas.microsoft.com/office/drawing/2014/main" id="{ECF529AF-5CCA-ED61-685A-3ED38C3BAE51}"/>
              </a:ext>
            </a:extLst>
          </p:cNvPr>
          <p:cNvSpPr/>
          <p:nvPr/>
        </p:nvSpPr>
        <p:spPr>
          <a:xfrm>
            <a:off x="6117178" y="1421082"/>
            <a:ext cx="4576141" cy="46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340" marR="53975">
              <a:lnSpc>
                <a:spcPct val="107000"/>
              </a:lnSpc>
              <a:spcAft>
                <a:spcPts val="800"/>
              </a:spcAft>
            </a:pPr>
            <a:r>
              <a:rPr lang="en-CA" sz="2000" b="1" dirty="0">
                <a:solidFill>
                  <a:srgbClr val="0EBAB4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Mental Health &amp; Wellness</a:t>
            </a:r>
          </a:p>
          <a:p>
            <a:pPr marL="180340" marR="53975" algn="just">
              <a:lnSpc>
                <a:spcPct val="107000"/>
              </a:lnSpc>
              <a:spcAft>
                <a:spcPts val="800"/>
              </a:spcAft>
            </a:pPr>
            <a:endParaRPr lang="en-US" i="1" dirty="0">
              <a:solidFill>
                <a:schemeClr val="bg1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</p:txBody>
      </p:sp>
      <p:pic>
        <p:nvPicPr>
          <p:cNvPr id="8" name="Graphic 7" descr="Open quotation mark with solid fill">
            <a:extLst>
              <a:ext uri="{FF2B5EF4-FFF2-40B4-BE49-F238E27FC236}">
                <a16:creationId xmlns:a16="http://schemas.microsoft.com/office/drawing/2014/main" id="{948395FD-02D8-F355-ECBA-C407F12BC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4410577" y="1207971"/>
            <a:ext cx="1579105" cy="1579105"/>
          </a:xfrm>
          <a:prstGeom prst="rect">
            <a:avLst/>
          </a:prstGeom>
        </p:spPr>
      </p:pic>
      <p:pic>
        <p:nvPicPr>
          <p:cNvPr id="10" name="Graphic 9" descr="Open quotation mark with solid fill">
            <a:extLst>
              <a:ext uri="{FF2B5EF4-FFF2-40B4-BE49-F238E27FC236}">
                <a16:creationId xmlns:a16="http://schemas.microsoft.com/office/drawing/2014/main" id="{2C7659B7-89ED-D973-5131-45577D0B8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9981384" y="1222039"/>
            <a:ext cx="1579105" cy="1579105"/>
          </a:xfrm>
          <a:prstGeom prst="rect">
            <a:avLst/>
          </a:prstGeom>
        </p:spPr>
      </p:pic>
      <p:pic>
        <p:nvPicPr>
          <p:cNvPr id="4" name="Picture 3">
            <a:hlinkClick r:id="rId5"/>
            <a:extLst>
              <a:ext uri="{FF2B5EF4-FFF2-40B4-BE49-F238E27FC236}">
                <a16:creationId xmlns:a16="http://schemas.microsoft.com/office/drawing/2014/main" id="{AB1CA42D-2E02-2D1F-4F87-879A8F3C1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5851" y="177174"/>
            <a:ext cx="1761897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10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C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4E02F485-746E-1DB7-903D-75A71DBD93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371061" y="208722"/>
            <a:ext cx="11449877" cy="6440556"/>
          </a:xfrm>
          <a:prstGeom prst="rect">
            <a:avLst/>
          </a:prstGeom>
        </p:spPr>
      </p:pic>
      <p:sp>
        <p:nvSpPr>
          <p:cNvPr id="2" name="Google Shape;306;ge41da430ff_0_22">
            <a:extLst>
              <a:ext uri="{FF2B5EF4-FFF2-40B4-BE49-F238E27FC236}">
                <a16:creationId xmlns:a16="http://schemas.microsoft.com/office/drawing/2014/main" id="{9204A15E-AC2B-B6F1-DDBF-61EEE32126AB}"/>
              </a:ext>
            </a:extLst>
          </p:cNvPr>
          <p:cNvSpPr txBox="1"/>
          <p:nvPr/>
        </p:nvSpPr>
        <p:spPr>
          <a:xfrm>
            <a:off x="1708085" y="1357582"/>
            <a:ext cx="9040270" cy="4616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7200" b="0" i="0" u="none" strike="noStrike" cap="none" dirty="0">
                <a:solidFill>
                  <a:srgbClr val="E9F7FA"/>
                </a:solidFill>
                <a:latin typeface="Poppins"/>
                <a:ea typeface="Poppins"/>
                <a:cs typeface="Poppins"/>
                <a:sym typeface="Poppins"/>
              </a:rPr>
              <a:t>FUNDRAISING GOAL</a:t>
            </a:r>
            <a:endParaRPr sz="7200" b="0" i="0" u="sng" strike="noStrike" cap="none" dirty="0">
              <a:solidFill>
                <a:srgbClr val="E9F7F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E9F7FA"/>
                </a:solidFill>
                <a:latin typeface="Poppins"/>
                <a:ea typeface="Poppins"/>
                <a:cs typeface="Poppins"/>
                <a:sym typeface="Poppins"/>
              </a:rPr>
              <a:t>September 2025 - August 202</a:t>
            </a:r>
            <a:r>
              <a:rPr lang="en-CA" sz="4400" b="0" i="0" u="none" strike="noStrike" cap="none" dirty="0">
                <a:solidFill>
                  <a:srgbClr val="E9F7FA"/>
                </a:solidFill>
                <a:latin typeface="Poppins"/>
                <a:ea typeface="Poppins"/>
                <a:cs typeface="Poppins"/>
                <a:sym typeface="Poppins"/>
              </a:rPr>
              <a:t>6</a:t>
            </a:r>
            <a:endParaRPr sz="4400" b="0" i="0" u="none" strike="noStrike" cap="none" dirty="0">
              <a:solidFill>
                <a:srgbClr val="E9F7F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200" b="0" i="0" u="none" strike="noStrike" cap="none" dirty="0">
              <a:solidFill>
                <a:srgbClr val="004C6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</a:pPr>
            <a:r>
              <a:rPr lang="en-US" sz="15000" b="1" i="0" u="none" strike="noStrike" cap="none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$100,000</a:t>
            </a:r>
            <a:endParaRPr sz="15000" b="1" i="0" u="none" strike="noStrike" cap="none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926942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365;g293d55752f5_0_14">
            <a:extLst>
              <a:ext uri="{FF2B5EF4-FFF2-40B4-BE49-F238E27FC236}">
                <a16:creationId xmlns:a16="http://schemas.microsoft.com/office/drawing/2014/main" id="{14F979BD-E998-E66F-06D0-92A6695EC2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4771" t="23743" r="14471" b="23749"/>
          <a:stretch/>
        </p:blipFill>
        <p:spPr>
          <a:xfrm>
            <a:off x="7236788" y="-24874"/>
            <a:ext cx="4955212" cy="68989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0;ge41da430ff_0_0">
            <a:extLst>
              <a:ext uri="{FF2B5EF4-FFF2-40B4-BE49-F238E27FC236}">
                <a16:creationId xmlns:a16="http://schemas.microsoft.com/office/drawing/2014/main" id="{59A7280D-271B-BC26-77A3-1E5CDDD44418}"/>
              </a:ext>
            </a:extLst>
          </p:cNvPr>
          <p:cNvSpPr txBox="1">
            <a:spLocks/>
          </p:cNvSpPr>
          <p:nvPr/>
        </p:nvSpPr>
        <p:spPr>
          <a:xfrm>
            <a:off x="589280" y="1217617"/>
            <a:ext cx="5948900" cy="5581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2075" marR="0" lvl="0" indent="0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>
                <a:tab pos="9956800" algn="l"/>
              </a:tabLst>
            </a:pPr>
            <a:r>
              <a:rPr lang="en-US" sz="1600" b="1" dirty="0">
                <a:solidFill>
                  <a:srgbClr val="004C6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</a:t>
            </a:r>
            <a:r>
              <a:rPr lang="en-US" sz="1600" b="1" i="0" u="none" strike="noStrike" cap="none" dirty="0">
                <a:solidFill>
                  <a:srgbClr val="004C6B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eaningful employment for youth in equity-deserving communities, </a:t>
            </a:r>
            <a:r>
              <a:rPr lang="en-US" sz="1300" dirty="0">
                <a:solidFill>
                  <a:srgbClr val="004C6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</a:t>
            </a:r>
            <a:r>
              <a:rPr lang="en-US" sz="1300" b="0" i="0" u="none" strike="noStrike" cap="none" dirty="0">
                <a:solidFill>
                  <a:srgbClr val="004C6B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 </a:t>
            </a:r>
            <a:r>
              <a:rPr lang="en-US" sz="1300" i="0" u="none" strike="noStrike" cap="none" dirty="0">
                <a:solidFill>
                  <a:srgbClr val="004C6B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safe and supportive work environment, and empowering them to gain life-long transferable skills. </a:t>
            </a:r>
            <a:r>
              <a:rPr lang="en-US" sz="1300" b="0" i="0" u="none" strike="noStrike" cap="none" dirty="0">
                <a:solidFill>
                  <a:srgbClr val="004C6B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Our growing team of youth share their personal stories and coping strategies, which is instrumental in connecting youth who are struggling with help and contributing to the overall well-being of youth in our communities in a way that is unique. </a:t>
            </a:r>
          </a:p>
          <a:p>
            <a:pPr marL="92075" indent="0">
              <a:lnSpc>
                <a:spcPct val="150000"/>
              </a:lnSpc>
              <a:spcBef>
                <a:spcPts val="1200"/>
              </a:spcBef>
            </a:pPr>
            <a:r>
              <a:rPr lang="en-US" sz="1300" b="0" i="0" u="none" strike="noStrike" cap="none" dirty="0">
                <a:solidFill>
                  <a:srgbClr val="004C6B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Our training </a:t>
            </a:r>
            <a:r>
              <a:rPr lang="en-US" sz="1600" b="1" i="0" u="none" strike="noStrike" cap="none" dirty="0">
                <a:solidFill>
                  <a:srgbClr val="004C6B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enhances the Youth Facilitator/Speaker’s leadership skills </a:t>
            </a:r>
            <a:r>
              <a:rPr lang="en-US" sz="1300" i="0" u="none" strike="noStrike" cap="none" dirty="0">
                <a:solidFill>
                  <a:srgbClr val="004C6B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and capacity to deliver quality programs.</a:t>
            </a:r>
            <a:r>
              <a:rPr lang="en-US" sz="1300" b="1" i="0" u="none" strike="noStrike" cap="none" dirty="0">
                <a:solidFill>
                  <a:srgbClr val="004C6B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 </a:t>
            </a:r>
            <a:r>
              <a:rPr lang="en-US" sz="1300" i="0" u="none" strike="noStrike" cap="none" dirty="0">
                <a:solidFill>
                  <a:srgbClr val="004C6B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As well, to be well-equipped </a:t>
            </a:r>
            <a:r>
              <a:rPr lang="en-US" sz="1300" b="0" i="0" u="none" strike="noStrike" cap="none" dirty="0">
                <a:solidFill>
                  <a:srgbClr val="004C6B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to connect youth who are facing challenges with a caring adult within their community. Trainings include: </a:t>
            </a:r>
            <a:r>
              <a:rPr lang="en-US" sz="1300" i="0" u="none" strike="noStrike" cap="none" dirty="0">
                <a:solidFill>
                  <a:srgbClr val="004C6B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Facilitating and Speaking Skills; Improv; Equity and Trauma-Informed training </a:t>
            </a:r>
            <a:r>
              <a:rPr lang="en-US" sz="1300" b="0" i="0" u="none" strike="noStrike" cap="none" dirty="0">
                <a:solidFill>
                  <a:srgbClr val="004C6B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by various external subject matter experts. As well, Coaching and Support through: Weekly Debrief Meetings; Monthly meetings with a Social Worker.</a:t>
            </a:r>
          </a:p>
          <a:p>
            <a:pPr marL="92075" indent="0">
              <a:lnSpc>
                <a:spcPct val="115000"/>
              </a:lnSpc>
              <a:spcBef>
                <a:spcPts val="1200"/>
              </a:spcBef>
            </a:pPr>
            <a:endParaRPr lang="en-US" sz="1600" b="1" i="1" u="sng" dirty="0">
              <a:solidFill>
                <a:srgbClr val="007B90"/>
              </a:solidFill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  <a:p>
            <a:pPr marL="0" indent="0">
              <a:lnSpc>
                <a:spcPct val="115000"/>
              </a:lnSpc>
              <a:spcBef>
                <a:spcPts val="1200"/>
              </a:spcBef>
            </a:pPr>
            <a:endParaRPr lang="en-US" sz="2000" b="1" i="1" u="sng" dirty="0">
              <a:solidFill>
                <a:srgbClr val="00B8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08B86-FE45-2F0A-133C-285F536A2C71}"/>
                  </a:ext>
                </a:extLst>
              </p14:cNvPr>
              <p14:cNvContentPartPr/>
              <p14:nvPr/>
            </p14:nvContentPartPr>
            <p14:xfrm>
              <a:off x="691040" y="94456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08B86-FE45-2F0A-133C-285F536A2C7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4560" y="93844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4BA26A0-6347-41C1-3C16-767C501C1B95}"/>
                  </a:ext>
                </a:extLst>
              </p14:cNvPr>
              <p14:cNvContentPartPr/>
              <p14:nvPr/>
            </p14:nvContentPartPr>
            <p14:xfrm>
              <a:off x="772040" y="33516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4BA26A0-6347-41C1-3C16-767C501C1B9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5920" y="32904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CD61D33-234C-65DF-3128-6EB8329A98AA}"/>
                  </a:ext>
                </a:extLst>
              </p14:cNvPr>
              <p14:cNvContentPartPr/>
              <p14:nvPr/>
            </p14:nvContentPartPr>
            <p14:xfrm>
              <a:off x="12720080" y="3048120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CD61D33-234C-65DF-3128-6EB8329A98A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13960" y="3042000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Google Shape;372;g293d55752f5_0_24">
            <a:extLst>
              <a:ext uri="{FF2B5EF4-FFF2-40B4-BE49-F238E27FC236}">
                <a16:creationId xmlns:a16="http://schemas.microsoft.com/office/drawing/2014/main" id="{A2975029-963B-995E-8B5A-1EB816AE3C1A}"/>
              </a:ext>
            </a:extLst>
          </p:cNvPr>
          <p:cNvSpPr txBox="1"/>
          <p:nvPr/>
        </p:nvSpPr>
        <p:spPr>
          <a:xfrm>
            <a:off x="589280" y="475645"/>
            <a:ext cx="6886756" cy="64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E2"/>
              </a:buClr>
              <a:buSzPts val="2600"/>
              <a:buFont typeface="Arial"/>
              <a:buNone/>
            </a:pPr>
            <a:r>
              <a:rPr lang="en-CA" sz="2600" b="1" dirty="0">
                <a:solidFill>
                  <a:srgbClr val="007B90"/>
                </a:solidFill>
                <a:latin typeface="Poppins"/>
                <a:ea typeface="Poppins"/>
                <a:cs typeface="Poppins"/>
                <a:sym typeface="Poppins"/>
              </a:rPr>
              <a:t>HOW YOUR </a:t>
            </a:r>
            <a:r>
              <a:rPr lang="en-CA" sz="2600" b="1" dirty="0">
                <a:solidFill>
                  <a:srgbClr val="017B91"/>
                </a:solidFill>
                <a:latin typeface="Poppins"/>
                <a:ea typeface="Poppins"/>
                <a:cs typeface="Poppins"/>
                <a:sym typeface="Poppins"/>
              </a:rPr>
              <a:t>DONATION</a:t>
            </a:r>
            <a:r>
              <a:rPr lang="en-CA" sz="2600" b="1" dirty="0">
                <a:solidFill>
                  <a:srgbClr val="007B90"/>
                </a:solidFill>
                <a:latin typeface="Poppins"/>
                <a:ea typeface="Poppins"/>
                <a:cs typeface="Poppins"/>
                <a:sym typeface="Poppins"/>
              </a:rPr>
              <a:t> WILL </a:t>
            </a:r>
            <a:r>
              <a:rPr lang="en-CA" sz="2600" b="1" dirty="0">
                <a:solidFill>
                  <a:srgbClr val="EE3024"/>
                </a:solidFill>
                <a:latin typeface="Poppins"/>
                <a:ea typeface="Poppins"/>
                <a:cs typeface="Poppins"/>
                <a:sym typeface="Poppins"/>
              </a:rPr>
              <a:t>HELP</a:t>
            </a:r>
            <a:endParaRPr lang="en-CA" sz="1400" b="0" i="0" u="none" strike="noStrike" cap="none" dirty="0">
              <a:solidFill>
                <a:srgbClr val="EE302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00" marR="0" lvl="0" indent="-635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lang="en-CA" sz="2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hlinkClick r:id="rId8"/>
            <a:extLst>
              <a:ext uri="{FF2B5EF4-FFF2-40B4-BE49-F238E27FC236}">
                <a16:creationId xmlns:a16="http://schemas.microsoft.com/office/drawing/2014/main" id="{40956D65-1C21-90B5-C44C-974961BF09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5851" y="177174"/>
            <a:ext cx="1761897" cy="70110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>
          <a:extLst>
            <a:ext uri="{FF2B5EF4-FFF2-40B4-BE49-F238E27FC236}">
              <a16:creationId xmlns:a16="http://schemas.microsoft.com/office/drawing/2014/main" id="{0CEB4F54-C7C7-90D2-C0EE-F7904B22E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93d55752f5_0_24">
            <a:extLst>
              <a:ext uri="{FF2B5EF4-FFF2-40B4-BE49-F238E27FC236}">
                <a16:creationId xmlns:a16="http://schemas.microsoft.com/office/drawing/2014/main" id="{6D0DD6F9-036A-FBA3-F49F-3F22A9D0703C}"/>
              </a:ext>
            </a:extLst>
          </p:cNvPr>
          <p:cNvSpPr txBox="1"/>
          <p:nvPr/>
        </p:nvSpPr>
        <p:spPr>
          <a:xfrm>
            <a:off x="2706576" y="494541"/>
            <a:ext cx="6886756" cy="64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E2"/>
              </a:buClr>
              <a:buSzPts val="2600"/>
              <a:buFont typeface="Arial"/>
              <a:buNone/>
            </a:pPr>
            <a:r>
              <a:rPr lang="en-US" sz="2600" b="1" i="0" u="none" strike="noStrike" cap="none" dirty="0">
                <a:solidFill>
                  <a:srgbClr val="007B90"/>
                </a:solidFill>
                <a:latin typeface="Poppins"/>
                <a:ea typeface="Poppins"/>
                <a:cs typeface="Poppins"/>
                <a:sym typeface="Poppins"/>
              </a:rPr>
              <a:t>YOUTH FACILITATOR </a:t>
            </a:r>
            <a:r>
              <a:rPr lang="en-US" sz="2600" b="1" i="0" u="none" strike="noStrike" cap="none" dirty="0">
                <a:solidFill>
                  <a:srgbClr val="EE3024"/>
                </a:solidFill>
                <a:latin typeface="Poppins"/>
                <a:ea typeface="Poppins"/>
                <a:cs typeface="Poppins"/>
                <a:sym typeface="Poppins"/>
              </a:rPr>
              <a:t>TESTIMONIALS</a:t>
            </a:r>
            <a:endParaRPr sz="1400" b="0" i="0" u="none" strike="noStrike" cap="none" dirty="0">
              <a:solidFill>
                <a:srgbClr val="EE302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00" marR="0" lvl="0" indent="-635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g293d55752f5_0_24">
            <a:extLst>
              <a:ext uri="{FF2B5EF4-FFF2-40B4-BE49-F238E27FC236}">
                <a16:creationId xmlns:a16="http://schemas.microsoft.com/office/drawing/2014/main" id="{D9812E57-B6B5-8ABA-36E4-04A214E2414F}"/>
              </a:ext>
            </a:extLst>
          </p:cNvPr>
          <p:cNvSpPr/>
          <p:nvPr/>
        </p:nvSpPr>
        <p:spPr>
          <a:xfrm>
            <a:off x="834819" y="1434674"/>
            <a:ext cx="4926000" cy="464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g293d55752f5_0_24">
            <a:extLst>
              <a:ext uri="{FF2B5EF4-FFF2-40B4-BE49-F238E27FC236}">
                <a16:creationId xmlns:a16="http://schemas.microsoft.com/office/drawing/2014/main" id="{730C1EBA-481A-3C44-9873-CCA81D2114F8}"/>
              </a:ext>
            </a:extLst>
          </p:cNvPr>
          <p:cNvSpPr/>
          <p:nvPr/>
        </p:nvSpPr>
        <p:spPr>
          <a:xfrm>
            <a:off x="1174047" y="2020049"/>
            <a:ext cx="4159780" cy="25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As a past victim of bullying and mental illness as a child, all I wanted was to help others who are struggling like I once was. YouthSpeak has changed my life completely, allowing me to fulfill my passion by providing messages of hope, inspiration, and empowerment for youth today.”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S" sz="2000" i="1" dirty="0">
              <a:solidFill>
                <a:srgbClr val="004C6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i="1" dirty="0">
                <a:solidFill>
                  <a:srgbClr val="004C6B"/>
                </a:solidFill>
                <a:latin typeface="Poppins Light" pitchFamily="2" charset="77"/>
                <a:ea typeface="Poppins"/>
                <a:cs typeface="Poppins Light" pitchFamily="2" charset="77"/>
                <a:sym typeface="Poppins"/>
              </a:rPr>
              <a:t>– Angelica, Former Youth Facilitator/Speaker </a:t>
            </a:r>
            <a:endParaRPr i="1" u="none" strike="noStrike" cap="none" dirty="0">
              <a:solidFill>
                <a:srgbClr val="004C6B"/>
              </a:solidFill>
              <a:latin typeface="Poppins Light" pitchFamily="2" charset="77"/>
              <a:ea typeface="Poppins"/>
              <a:cs typeface="Poppins Light" pitchFamily="2" charset="77"/>
              <a:sym typeface="Poppins"/>
            </a:endParaRPr>
          </a:p>
        </p:txBody>
      </p:sp>
      <p:sp>
        <p:nvSpPr>
          <p:cNvPr id="5" name="Google Shape;362;g293d55752f5_0_14">
            <a:extLst>
              <a:ext uri="{FF2B5EF4-FFF2-40B4-BE49-F238E27FC236}">
                <a16:creationId xmlns:a16="http://schemas.microsoft.com/office/drawing/2014/main" id="{CCC66DD0-52E6-C2BA-75FC-8748CB95F5AE}"/>
              </a:ext>
            </a:extLst>
          </p:cNvPr>
          <p:cNvSpPr/>
          <p:nvPr/>
        </p:nvSpPr>
        <p:spPr>
          <a:xfrm>
            <a:off x="6375742" y="1434674"/>
            <a:ext cx="4926000" cy="4647777"/>
          </a:xfrm>
          <a:prstGeom prst="rect">
            <a:avLst/>
          </a:prstGeom>
          <a:solidFill>
            <a:srgbClr val="007B9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63;g293d55752f5_0_14">
            <a:extLst>
              <a:ext uri="{FF2B5EF4-FFF2-40B4-BE49-F238E27FC236}">
                <a16:creationId xmlns:a16="http://schemas.microsoft.com/office/drawing/2014/main" id="{E3A16CF2-2CF4-2D99-5779-D0BF6DDACB76}"/>
              </a:ext>
            </a:extLst>
          </p:cNvPr>
          <p:cNvSpPr/>
          <p:nvPr/>
        </p:nvSpPr>
        <p:spPr>
          <a:xfrm>
            <a:off x="6617136" y="2136300"/>
            <a:ext cx="4414402" cy="25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Being part of YouthSpeak is one of the most fulfilling aspects of my life. We bring a lot of ourselves to our work. As a person of colour and someone who was bullied growing up, seeing how my story connects with the students is such a meaningful experience.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S" sz="2000" i="1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i="1" dirty="0">
                <a:solidFill>
                  <a:schemeClr val="bg1"/>
                </a:solidFill>
                <a:latin typeface="Poppins Light" pitchFamily="2" charset="77"/>
                <a:ea typeface="Poppins"/>
                <a:cs typeface="Poppins Light" pitchFamily="2" charset="77"/>
                <a:sym typeface="Poppins"/>
              </a:rPr>
              <a:t>- Paul, Youth Facilitator/Speaker</a:t>
            </a:r>
          </a:p>
        </p:txBody>
      </p:sp>
      <p:pic>
        <p:nvPicPr>
          <p:cNvPr id="4" name="Graphic 3" descr="Open quotation mark with solid fill">
            <a:extLst>
              <a:ext uri="{FF2B5EF4-FFF2-40B4-BE49-F238E27FC236}">
                <a16:creationId xmlns:a16="http://schemas.microsoft.com/office/drawing/2014/main" id="{FB0D6772-82C0-866F-1CB1-7134F489A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4093950" y="765675"/>
            <a:ext cx="1579105" cy="1579105"/>
          </a:xfrm>
          <a:prstGeom prst="rect">
            <a:avLst/>
          </a:prstGeom>
        </p:spPr>
      </p:pic>
      <p:pic>
        <p:nvPicPr>
          <p:cNvPr id="8" name="Graphic 7" descr="Open quotation mark with solid fill">
            <a:extLst>
              <a:ext uri="{FF2B5EF4-FFF2-40B4-BE49-F238E27FC236}">
                <a16:creationId xmlns:a16="http://schemas.microsoft.com/office/drawing/2014/main" id="{A2E85ED8-575C-EC93-B6A6-F3BC90B27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9664757" y="779743"/>
            <a:ext cx="1579105" cy="1579105"/>
          </a:xfrm>
          <a:prstGeom prst="rect">
            <a:avLst/>
          </a:prstGeom>
        </p:spPr>
      </p:pic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ECEE7F60-9872-E4E0-80BA-E74F00C610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5851" y="177174"/>
            <a:ext cx="1761897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50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1B9CA60-E46E-DBAF-69CB-2BEFA1D8BF0B}"/>
              </a:ext>
            </a:extLst>
          </p:cNvPr>
          <p:cNvCxnSpPr>
            <a:cxnSpLocks/>
          </p:cNvCxnSpPr>
          <p:nvPr/>
        </p:nvCxnSpPr>
        <p:spPr>
          <a:xfrm>
            <a:off x="8541834" y="4069954"/>
            <a:ext cx="0" cy="741605"/>
          </a:xfrm>
          <a:prstGeom prst="line">
            <a:avLst/>
          </a:prstGeom>
          <a:ln w="31750">
            <a:solidFill>
              <a:srgbClr val="0EBAB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08CE86D-FE67-EE39-51FC-D75BCAAD5010}"/>
              </a:ext>
            </a:extLst>
          </p:cNvPr>
          <p:cNvCxnSpPr>
            <a:cxnSpLocks/>
          </p:cNvCxnSpPr>
          <p:nvPr/>
        </p:nvCxnSpPr>
        <p:spPr>
          <a:xfrm>
            <a:off x="10551721" y="2888866"/>
            <a:ext cx="0" cy="741605"/>
          </a:xfrm>
          <a:prstGeom prst="line">
            <a:avLst/>
          </a:prstGeom>
          <a:ln w="31750">
            <a:solidFill>
              <a:srgbClr val="0EBAB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F94EA47-93D7-1622-7D11-2BFAC6E6357B}"/>
              </a:ext>
            </a:extLst>
          </p:cNvPr>
          <p:cNvCxnSpPr>
            <a:cxnSpLocks/>
          </p:cNvCxnSpPr>
          <p:nvPr/>
        </p:nvCxnSpPr>
        <p:spPr>
          <a:xfrm>
            <a:off x="5999356" y="2919881"/>
            <a:ext cx="0" cy="741605"/>
          </a:xfrm>
          <a:prstGeom prst="line">
            <a:avLst/>
          </a:prstGeom>
          <a:ln w="31750">
            <a:solidFill>
              <a:srgbClr val="0EBAB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2D1FBC4-08E9-C1A9-4C16-F50D3DCDDB97}"/>
              </a:ext>
            </a:extLst>
          </p:cNvPr>
          <p:cNvCxnSpPr>
            <a:cxnSpLocks/>
          </p:cNvCxnSpPr>
          <p:nvPr/>
        </p:nvCxnSpPr>
        <p:spPr>
          <a:xfrm>
            <a:off x="3850393" y="4246550"/>
            <a:ext cx="0" cy="741605"/>
          </a:xfrm>
          <a:prstGeom prst="line">
            <a:avLst/>
          </a:prstGeom>
          <a:ln w="31750">
            <a:solidFill>
              <a:srgbClr val="0EBAB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3B7B5A1-F6D5-5DC8-390B-803557B21ECE}"/>
              </a:ext>
            </a:extLst>
          </p:cNvPr>
          <p:cNvCxnSpPr>
            <a:cxnSpLocks/>
          </p:cNvCxnSpPr>
          <p:nvPr/>
        </p:nvCxnSpPr>
        <p:spPr>
          <a:xfrm>
            <a:off x="1475678" y="2943413"/>
            <a:ext cx="0" cy="741605"/>
          </a:xfrm>
          <a:prstGeom prst="line">
            <a:avLst/>
          </a:prstGeom>
          <a:ln w="31750">
            <a:solidFill>
              <a:srgbClr val="0EBAB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5F5D79-C032-828F-0DF2-88BEE5CD5718}"/>
              </a:ext>
            </a:extLst>
          </p:cNvPr>
          <p:cNvCxnSpPr>
            <a:cxnSpLocks/>
          </p:cNvCxnSpPr>
          <p:nvPr/>
        </p:nvCxnSpPr>
        <p:spPr>
          <a:xfrm>
            <a:off x="-104078" y="3889712"/>
            <a:ext cx="12400156" cy="0"/>
          </a:xfrm>
          <a:prstGeom prst="line">
            <a:avLst/>
          </a:prstGeom>
          <a:ln w="31750">
            <a:solidFill>
              <a:srgbClr val="0EBAB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A group of people with text&#10;&#10;Description automatically generated">
            <a:extLst>
              <a:ext uri="{FF2B5EF4-FFF2-40B4-BE49-F238E27FC236}">
                <a16:creationId xmlns:a16="http://schemas.microsoft.com/office/drawing/2014/main" id="{CAD81F84-8929-4F07-F5B8-FFC127125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16" t="48887" r="39553" b="30568"/>
          <a:stretch/>
        </p:blipFill>
        <p:spPr>
          <a:xfrm>
            <a:off x="5040355" y="3211976"/>
            <a:ext cx="4237462" cy="105698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19AAE45-F67C-03EC-C5E6-E3B7F6D0B301}"/>
              </a:ext>
            </a:extLst>
          </p:cNvPr>
          <p:cNvSpPr txBox="1">
            <a:spLocks/>
          </p:cNvSpPr>
          <p:nvPr/>
        </p:nvSpPr>
        <p:spPr>
          <a:xfrm>
            <a:off x="1430466" y="486182"/>
            <a:ext cx="9663545" cy="60231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CA" sz="2800" b="1" dirty="0">
                <a:solidFill>
                  <a:srgbClr val="007B90"/>
                </a:solidFill>
                <a:latin typeface="Poppins" pitchFamily="2" charset="77"/>
                <a:cs typeface="Poppins" pitchFamily="2" charset="77"/>
              </a:rPr>
              <a:t>YOUTHSPEAK’S IMPACT IN </a:t>
            </a:r>
            <a:r>
              <a:rPr lang="en-CA" sz="2800" b="1" dirty="0">
                <a:solidFill>
                  <a:srgbClr val="EE3024"/>
                </a:solidFill>
                <a:latin typeface="Poppins" pitchFamily="2" charset="77"/>
                <a:cs typeface="Poppins" pitchFamily="2" charset="77"/>
              </a:rPr>
              <a:t>ACTION</a:t>
            </a:r>
            <a:endParaRPr lang="en-US" sz="2800" b="1" dirty="0">
              <a:solidFill>
                <a:srgbClr val="EE3024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1" name="Picture 10" descr="A group of people with text&#10;&#10;Description automatically generated">
            <a:extLst>
              <a:ext uri="{FF2B5EF4-FFF2-40B4-BE49-F238E27FC236}">
                <a16:creationId xmlns:a16="http://schemas.microsoft.com/office/drawing/2014/main" id="{344817A7-93F6-13C4-E101-1E1E61E27D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061" t="12450" r="14037" b="66834"/>
          <a:stretch/>
        </p:blipFill>
        <p:spPr>
          <a:xfrm>
            <a:off x="423750" y="3123487"/>
            <a:ext cx="4616603" cy="1123063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659A8A2-CC9D-56D1-4FCF-4F66D3722509}"/>
              </a:ext>
            </a:extLst>
          </p:cNvPr>
          <p:cNvSpPr/>
          <p:nvPr/>
        </p:nvSpPr>
        <p:spPr>
          <a:xfrm>
            <a:off x="544739" y="1538913"/>
            <a:ext cx="2629660" cy="14045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4C6B"/>
                </a:solidFill>
                <a:latin typeface="Poppins" pitchFamily="2" charset="77"/>
                <a:cs typeface="Poppins" pitchFamily="2" charset="77"/>
              </a:rPr>
              <a:t>Trained youth speakers </a:t>
            </a:r>
            <a:r>
              <a:rPr lang="en-US" dirty="0">
                <a:solidFill>
                  <a:srgbClr val="EE3024"/>
                </a:solidFill>
                <a:latin typeface="Poppins" pitchFamily="2" charset="77"/>
                <a:cs typeface="Poppins" pitchFamily="2" charset="77"/>
              </a:rPr>
              <a:t>share personal stories</a:t>
            </a:r>
            <a:r>
              <a:rPr lang="en-US" dirty="0">
                <a:solidFill>
                  <a:srgbClr val="004C6B"/>
                </a:solidFill>
                <a:latin typeface="Poppins" pitchFamily="2" charset="77"/>
                <a:cs typeface="Poppins" pitchFamily="2" charset="77"/>
              </a:rPr>
              <a:t>, to increase resilience empathy and self- worth.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EC1F609-9CC8-F8DD-9F44-71455DA085CC}"/>
              </a:ext>
            </a:extLst>
          </p:cNvPr>
          <p:cNvSpPr/>
          <p:nvPr/>
        </p:nvSpPr>
        <p:spPr>
          <a:xfrm>
            <a:off x="2403955" y="4716009"/>
            <a:ext cx="2669853" cy="14045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EE3024"/>
                </a:solidFill>
                <a:latin typeface="Poppins" pitchFamily="2" charset="77"/>
                <a:cs typeface="Poppins" pitchFamily="2" charset="77"/>
              </a:rPr>
              <a:t>Youth who are struggling feel less alone</a:t>
            </a:r>
            <a:r>
              <a:rPr lang="en-US" dirty="0">
                <a:solidFill>
                  <a:srgbClr val="004C6B"/>
                </a:solidFill>
                <a:latin typeface="Poppins" pitchFamily="2" charset="77"/>
                <a:cs typeface="Poppins" pitchFamily="2" charset="77"/>
              </a:rPr>
              <a:t> and have an increased feeling of belonging and hope.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0C75BC1-FB50-2EF8-1053-D8A2BFB0EAEC}"/>
              </a:ext>
            </a:extLst>
          </p:cNvPr>
          <p:cNvSpPr/>
          <p:nvPr/>
        </p:nvSpPr>
        <p:spPr>
          <a:xfrm>
            <a:off x="4906038" y="1538913"/>
            <a:ext cx="2379922" cy="14045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4C6B"/>
                </a:solidFill>
                <a:latin typeface="Poppins" pitchFamily="2" charset="77"/>
                <a:cs typeface="Poppins" pitchFamily="2" charset="77"/>
              </a:rPr>
              <a:t>Youth gain a greater understanding off </a:t>
            </a:r>
            <a:r>
              <a:rPr lang="en-US" dirty="0">
                <a:solidFill>
                  <a:srgbClr val="EE3024"/>
                </a:solidFill>
                <a:latin typeface="Poppins" pitchFamily="2" charset="77"/>
                <a:cs typeface="Poppins" pitchFamily="2" charset="77"/>
              </a:rPr>
              <a:t>what impact their action have on others</a:t>
            </a:r>
            <a:r>
              <a:rPr lang="en-US" dirty="0">
                <a:solidFill>
                  <a:srgbClr val="004C6B"/>
                </a:solidFill>
                <a:latin typeface="Poppins" pitchFamily="2" charset="77"/>
                <a:cs typeface="Poppins" pitchFamily="2" charset="77"/>
              </a:rPr>
              <a:t>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4B2359D-BAE3-1015-85E4-82FABB4E82E3}"/>
              </a:ext>
            </a:extLst>
          </p:cNvPr>
          <p:cNvSpPr/>
          <p:nvPr/>
        </p:nvSpPr>
        <p:spPr>
          <a:xfrm>
            <a:off x="7410848" y="4716009"/>
            <a:ext cx="2513737" cy="14045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4C6B"/>
                </a:solidFill>
                <a:latin typeface="Poppins" pitchFamily="2" charset="77"/>
                <a:cs typeface="Poppins" pitchFamily="2" charset="77"/>
              </a:rPr>
              <a:t>Youth </a:t>
            </a:r>
            <a:r>
              <a:rPr lang="en-US" dirty="0">
                <a:solidFill>
                  <a:srgbClr val="EE3024"/>
                </a:solidFill>
                <a:latin typeface="Poppins" pitchFamily="2" charset="77"/>
                <a:cs typeface="Poppins" pitchFamily="2" charset="77"/>
              </a:rPr>
              <a:t>learn coping tools and strategies</a:t>
            </a:r>
            <a:r>
              <a:rPr lang="en-US" dirty="0">
                <a:solidFill>
                  <a:srgbClr val="004C6B"/>
                </a:solidFill>
                <a:latin typeface="Poppins" pitchFamily="2" charset="77"/>
                <a:cs typeface="Poppins" pitchFamily="2" charset="77"/>
              </a:rPr>
              <a:t> and are equipped with support resources.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392118-E54A-12E8-45DF-61B7BD4A545F}"/>
              </a:ext>
            </a:extLst>
          </p:cNvPr>
          <p:cNvSpPr/>
          <p:nvPr/>
        </p:nvSpPr>
        <p:spPr>
          <a:xfrm>
            <a:off x="9110547" y="1538913"/>
            <a:ext cx="2649276" cy="14045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4C6B"/>
                </a:solidFill>
                <a:latin typeface="Poppins" pitchFamily="2" charset="77"/>
                <a:cs typeface="Poppins" pitchFamily="2" charset="77"/>
              </a:rPr>
              <a:t>Leads to an </a:t>
            </a:r>
            <a:r>
              <a:rPr lang="en-US" dirty="0">
                <a:solidFill>
                  <a:srgbClr val="EE3024"/>
                </a:solidFill>
                <a:latin typeface="Poppins" pitchFamily="2" charset="77"/>
                <a:cs typeface="Poppins" pitchFamily="2" charset="77"/>
              </a:rPr>
              <a:t>increase in well-being and inclusivity </a:t>
            </a:r>
            <a:r>
              <a:rPr lang="en-US" dirty="0">
                <a:solidFill>
                  <a:srgbClr val="004C6B"/>
                </a:solidFill>
                <a:latin typeface="Poppins" pitchFamily="2" charset="77"/>
                <a:cs typeface="Poppins" pitchFamily="2" charset="77"/>
              </a:rPr>
              <a:t>amongst youth.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B2F479-4DFD-311E-1758-72C597531742}"/>
              </a:ext>
            </a:extLst>
          </p:cNvPr>
          <p:cNvCxnSpPr>
            <a:cxnSpLocks/>
          </p:cNvCxnSpPr>
          <p:nvPr/>
        </p:nvCxnSpPr>
        <p:spPr>
          <a:xfrm>
            <a:off x="0" y="376782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group of people with their arms up&#10;&#10;Description automatically generated">
            <a:extLst>
              <a:ext uri="{FF2B5EF4-FFF2-40B4-BE49-F238E27FC236}">
                <a16:creationId xmlns:a16="http://schemas.microsoft.com/office/drawing/2014/main" id="{B5E63978-77FF-14FF-59EF-2A858D6DE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9327" y="3168091"/>
            <a:ext cx="2324789" cy="123856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442EB14-F991-6EFC-D9DE-8D5A3FD2D812}"/>
              </a:ext>
            </a:extLst>
          </p:cNvPr>
          <p:cNvSpPr/>
          <p:nvPr/>
        </p:nvSpPr>
        <p:spPr>
          <a:xfrm>
            <a:off x="1596686" y="1206233"/>
            <a:ext cx="525766" cy="525766"/>
          </a:xfrm>
          <a:prstGeom prst="ellipse">
            <a:avLst/>
          </a:prstGeom>
          <a:solidFill>
            <a:srgbClr val="004C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342D45-AEF1-B553-C2FB-5E6EDA6349C0}"/>
              </a:ext>
            </a:extLst>
          </p:cNvPr>
          <p:cNvSpPr txBox="1"/>
          <p:nvPr/>
        </p:nvSpPr>
        <p:spPr>
          <a:xfrm>
            <a:off x="1709248" y="1272719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69FFE6-4EB9-04CD-D458-8373F45AE780}"/>
              </a:ext>
            </a:extLst>
          </p:cNvPr>
          <p:cNvSpPr/>
          <p:nvPr/>
        </p:nvSpPr>
        <p:spPr>
          <a:xfrm>
            <a:off x="3475998" y="5949363"/>
            <a:ext cx="525766" cy="525766"/>
          </a:xfrm>
          <a:prstGeom prst="ellipse">
            <a:avLst/>
          </a:prstGeom>
          <a:solidFill>
            <a:srgbClr val="004C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ED09DC-6711-5D7C-FF65-C378594864E7}"/>
              </a:ext>
            </a:extLst>
          </p:cNvPr>
          <p:cNvSpPr txBox="1"/>
          <p:nvPr/>
        </p:nvSpPr>
        <p:spPr>
          <a:xfrm>
            <a:off x="3568896" y="6015849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47DF790-8A43-7700-3E08-1C0729D7DE2C}"/>
              </a:ext>
            </a:extLst>
          </p:cNvPr>
          <p:cNvSpPr/>
          <p:nvPr/>
        </p:nvSpPr>
        <p:spPr>
          <a:xfrm>
            <a:off x="5736473" y="1162480"/>
            <a:ext cx="525766" cy="525766"/>
          </a:xfrm>
          <a:prstGeom prst="ellipse">
            <a:avLst/>
          </a:prstGeom>
          <a:solidFill>
            <a:srgbClr val="004C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CB85E4-41CD-63B6-4C29-E1AA494876C7}"/>
              </a:ext>
            </a:extLst>
          </p:cNvPr>
          <p:cNvSpPr txBox="1"/>
          <p:nvPr/>
        </p:nvSpPr>
        <p:spPr>
          <a:xfrm>
            <a:off x="5819539" y="1228966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752F3BD-340F-AD3A-CFDB-F75E2ED4690B}"/>
              </a:ext>
            </a:extLst>
          </p:cNvPr>
          <p:cNvSpPr/>
          <p:nvPr/>
        </p:nvSpPr>
        <p:spPr>
          <a:xfrm>
            <a:off x="8404833" y="5949363"/>
            <a:ext cx="525766" cy="525766"/>
          </a:xfrm>
          <a:prstGeom prst="ellipse">
            <a:avLst/>
          </a:prstGeom>
          <a:solidFill>
            <a:srgbClr val="004C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D7758F-7ABD-1D07-6111-5314A8C945FA}"/>
              </a:ext>
            </a:extLst>
          </p:cNvPr>
          <p:cNvSpPr txBox="1"/>
          <p:nvPr/>
        </p:nvSpPr>
        <p:spPr>
          <a:xfrm>
            <a:off x="8468234" y="6015849"/>
            <a:ext cx="393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979ACF-2909-0E91-2E9D-E6AF02E7B4C0}"/>
              </a:ext>
            </a:extLst>
          </p:cNvPr>
          <p:cNvSpPr/>
          <p:nvPr/>
        </p:nvSpPr>
        <p:spPr>
          <a:xfrm>
            <a:off x="10288838" y="1182076"/>
            <a:ext cx="525766" cy="525766"/>
          </a:xfrm>
          <a:prstGeom prst="ellipse">
            <a:avLst/>
          </a:prstGeom>
          <a:solidFill>
            <a:srgbClr val="004C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B64DDB-7C9E-D7A3-C93B-A62B85CBE5BC}"/>
              </a:ext>
            </a:extLst>
          </p:cNvPr>
          <p:cNvSpPr txBox="1"/>
          <p:nvPr/>
        </p:nvSpPr>
        <p:spPr>
          <a:xfrm>
            <a:off x="10371904" y="1238730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5</a:t>
            </a:r>
          </a:p>
        </p:txBody>
      </p:sp>
      <p:pic>
        <p:nvPicPr>
          <p:cNvPr id="14" name="Picture 13">
            <a:hlinkClick r:id="rId4"/>
            <a:extLst>
              <a:ext uri="{FF2B5EF4-FFF2-40B4-BE49-F238E27FC236}">
                <a16:creationId xmlns:a16="http://schemas.microsoft.com/office/drawing/2014/main" id="{691E9DBB-3D5C-4562-3436-B15A28D71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5851" y="177174"/>
            <a:ext cx="1761897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54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385;p13">
            <a:extLst>
              <a:ext uri="{FF2B5EF4-FFF2-40B4-BE49-F238E27FC236}">
                <a16:creationId xmlns:a16="http://schemas.microsoft.com/office/drawing/2014/main" id="{19C3864C-A1C5-9E1A-CB85-25EF92565822}"/>
              </a:ext>
            </a:extLst>
          </p:cNvPr>
          <p:cNvSpPr/>
          <p:nvPr/>
        </p:nvSpPr>
        <p:spPr>
          <a:xfrm>
            <a:off x="6980643" y="5012422"/>
            <a:ext cx="4192113" cy="1083756"/>
          </a:xfrm>
          <a:prstGeom prst="roundRect">
            <a:avLst>
              <a:gd name="adj" fmla="val 16667"/>
            </a:avLst>
          </a:prstGeom>
          <a:solidFill>
            <a:srgbClr val="017B9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b="1" i="0" strike="noStrike" cap="none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DONATE NOW</a:t>
            </a:r>
            <a:endParaRPr sz="3600" b="1" i="0" strike="noStrike" cap="none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2" name="Google Shape;382;p13"/>
          <p:cNvSpPr/>
          <p:nvPr/>
        </p:nvSpPr>
        <p:spPr>
          <a:xfrm>
            <a:off x="1106712" y="1056150"/>
            <a:ext cx="9782100" cy="47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13"/>
          <p:cNvSpPr txBox="1">
            <a:spLocks noGrp="1"/>
          </p:cNvSpPr>
          <p:nvPr>
            <p:ph type="body" idx="2"/>
          </p:nvPr>
        </p:nvSpPr>
        <p:spPr>
          <a:xfrm>
            <a:off x="6604230" y="944379"/>
            <a:ext cx="5472939" cy="457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E2"/>
              </a:buClr>
              <a:buSzPts val="2800"/>
              <a:buNone/>
            </a:pPr>
            <a:r>
              <a:rPr lang="en-US" sz="2800" dirty="0">
                <a:solidFill>
                  <a:srgbClr val="007B90"/>
                </a:solidFill>
              </a:rPr>
              <a:t>ENGAGE WITH </a:t>
            </a:r>
            <a:r>
              <a:rPr lang="en-US" sz="2800" dirty="0">
                <a:solidFill>
                  <a:srgbClr val="EE3024"/>
                </a:solidFill>
              </a:rPr>
              <a:t>YOUTHSPEAK</a:t>
            </a:r>
            <a:endParaRPr dirty="0">
              <a:solidFill>
                <a:srgbClr val="EE302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A9DB"/>
              </a:buClr>
              <a:buSzPts val="2800"/>
              <a:buNone/>
            </a:pPr>
            <a:endParaRPr lang="en-CA" sz="2800" dirty="0">
              <a:solidFill>
                <a:srgbClr val="007B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A9DB"/>
              </a:buClr>
              <a:buSzPts val="2800"/>
              <a:buNone/>
            </a:pPr>
            <a:endParaRPr sz="2800" dirty="0">
              <a:solidFill>
                <a:srgbClr val="007B90"/>
              </a:solidFill>
            </a:endParaRPr>
          </a:p>
        </p:txBody>
      </p:sp>
      <p:sp>
        <p:nvSpPr>
          <p:cNvPr id="385" name="Google Shape;385;p13"/>
          <p:cNvSpPr/>
          <p:nvPr/>
        </p:nvSpPr>
        <p:spPr>
          <a:xfrm>
            <a:off x="7096911" y="4957566"/>
            <a:ext cx="4192113" cy="1083756"/>
          </a:xfrm>
          <a:prstGeom prst="roundRect">
            <a:avLst>
              <a:gd name="adj" fmla="val 16667"/>
            </a:avLst>
          </a:prstGeom>
          <a:solidFill>
            <a:srgbClr val="0EBAB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b="1" i="0" strike="noStrike" cap="none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DONATE NOW</a:t>
            </a:r>
            <a:endParaRPr sz="3600" b="1" i="0" strike="noStrike" cap="none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" name="Google Shape;210;g25ccef951d4_0_48">
            <a:extLst>
              <a:ext uri="{FF2B5EF4-FFF2-40B4-BE49-F238E27FC236}">
                <a16:creationId xmlns:a16="http://schemas.microsoft.com/office/drawing/2014/main" id="{F104FAA3-62CF-7EBA-1AF9-0440BC27D822}"/>
              </a:ext>
            </a:extLst>
          </p:cNvPr>
          <p:cNvSpPr/>
          <p:nvPr/>
        </p:nvSpPr>
        <p:spPr>
          <a:xfrm>
            <a:off x="-81645" y="0"/>
            <a:ext cx="6222900" cy="6582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oogle Shape;214;g25ccef951d4_0_48">
            <a:extLst>
              <a:ext uri="{FF2B5EF4-FFF2-40B4-BE49-F238E27FC236}">
                <a16:creationId xmlns:a16="http://schemas.microsoft.com/office/drawing/2014/main" id="{62848D37-3B8F-87DB-CECC-93C513DE9C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1645" y="576533"/>
            <a:ext cx="6223000" cy="4977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15;g25ccef951d4_0_48">
            <a:extLst>
              <a:ext uri="{FF2B5EF4-FFF2-40B4-BE49-F238E27FC236}">
                <a16:creationId xmlns:a16="http://schemas.microsoft.com/office/drawing/2014/main" id="{F00D9846-22C3-EA42-A453-71899BDB489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67253"/>
          <a:stretch/>
        </p:blipFill>
        <p:spPr>
          <a:xfrm>
            <a:off x="-81645" y="5437135"/>
            <a:ext cx="6223000" cy="14208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858A1F0-4F2B-AFCB-8760-662CBFAF4AB0}"/>
              </a:ext>
            </a:extLst>
          </p:cNvPr>
          <p:cNvGrpSpPr/>
          <p:nvPr/>
        </p:nvGrpSpPr>
        <p:grpSpPr>
          <a:xfrm>
            <a:off x="6635929" y="1792565"/>
            <a:ext cx="5053308" cy="2430033"/>
            <a:chOff x="6470820" y="1519106"/>
            <a:chExt cx="5053308" cy="2430033"/>
          </a:xfrm>
        </p:grpSpPr>
        <p:sp>
          <p:nvSpPr>
            <p:cNvPr id="384" name="Google Shape;384;p13"/>
            <p:cNvSpPr txBox="1"/>
            <p:nvPr/>
          </p:nvSpPr>
          <p:spPr>
            <a:xfrm>
              <a:off x="7206395" y="1657850"/>
              <a:ext cx="4317733" cy="2246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000" strike="noStrike" cap="none" dirty="0" err="1">
                  <a:solidFill>
                    <a:srgbClr val="004C6B"/>
                  </a:solidFill>
                  <a:latin typeface="Poppins" pitchFamily="2" charset="77"/>
                  <a:ea typeface="Poppins"/>
                  <a:cs typeface="Poppins" pitchFamily="2" charset="77"/>
                  <a:sym typeface="Poppins"/>
                </a:rPr>
                <a:t>youthspeak.ca</a:t>
              </a:r>
              <a:r>
                <a:rPr lang="en-US" sz="2000" strike="noStrike" cap="none" dirty="0">
                  <a:solidFill>
                    <a:srgbClr val="004C6B"/>
                  </a:solidFill>
                  <a:latin typeface="Poppins" pitchFamily="2" charset="77"/>
                  <a:ea typeface="Poppins"/>
                  <a:cs typeface="Poppins" pitchFamily="2" charset="77"/>
                  <a:sym typeface="Poppins"/>
                </a:rPr>
                <a:t> </a:t>
              </a:r>
              <a:endParaRPr lang="en-US" sz="2000" dirty="0">
                <a:solidFill>
                  <a:srgbClr val="004C6B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endParaRP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000" dirty="0">
                  <a:solidFill>
                    <a:srgbClr val="004C6B"/>
                  </a:solidFill>
                  <a:latin typeface="Poppins" pitchFamily="2" charset="77"/>
                  <a:ea typeface="Poppins"/>
                  <a:cs typeface="Poppins" pitchFamily="2" charset="77"/>
                  <a:sym typeface="Poppins"/>
                </a:rPr>
                <a:t>                        </a:t>
              </a: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000" dirty="0">
                  <a:solidFill>
                    <a:srgbClr val="004C6B"/>
                  </a:solidFill>
                  <a:latin typeface="Poppins" pitchFamily="2" charset="77"/>
                  <a:ea typeface="Poppins"/>
                  <a:cs typeface="Poppins" pitchFamily="2" charset="77"/>
                  <a:sym typeface="Poppins"/>
                </a:rPr>
                <a:t>@youthspeakcan</a:t>
              </a:r>
              <a:endParaRPr lang="en-US" sz="2000" dirty="0">
                <a:solidFill>
                  <a:srgbClr val="004C6B"/>
                </a:solidFill>
                <a:latin typeface="Poppins" pitchFamily="2" charset="77"/>
                <a:ea typeface="Poppins Medium"/>
                <a:cs typeface="Poppins" pitchFamily="2" charset="77"/>
                <a:sym typeface="Poppins Medium"/>
              </a:endParaRP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en-US" sz="2000" strike="noStrike" cap="none" dirty="0">
                <a:solidFill>
                  <a:srgbClr val="004C6B"/>
                </a:solidFill>
                <a:latin typeface="Poppins" pitchFamily="2" charset="77"/>
                <a:ea typeface="Poppins Medium"/>
                <a:cs typeface="Poppins" pitchFamily="2" charset="77"/>
                <a:sym typeface="Poppins Medium"/>
              </a:endParaRP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2000" strike="noStrike" cap="none" dirty="0">
                  <a:solidFill>
                    <a:srgbClr val="004C6B"/>
                  </a:solidFill>
                  <a:latin typeface="Poppins" pitchFamily="2" charset="77"/>
                  <a:ea typeface="Poppins Medium"/>
                  <a:cs typeface="Poppins" pitchFamily="2" charset="77"/>
                  <a:sym typeface="Poppins Medium"/>
                </a:rPr>
                <a:t>(905) 967-0604</a:t>
              </a:r>
              <a:br>
                <a:rPr lang="en-US" sz="2000" strike="noStrike" cap="none" dirty="0">
                  <a:solidFill>
                    <a:srgbClr val="004C6B"/>
                  </a:solidFill>
                  <a:latin typeface="Poppins" pitchFamily="2" charset="77"/>
                  <a:ea typeface="Poppins Medium"/>
                  <a:cs typeface="Poppins" pitchFamily="2" charset="77"/>
                  <a:sym typeface="Poppins Medium"/>
                </a:rPr>
              </a:br>
              <a:endParaRPr lang="en-US" sz="2000" strike="noStrike" cap="none" dirty="0">
                <a:solidFill>
                  <a:srgbClr val="004C6B"/>
                </a:solidFill>
                <a:latin typeface="Poppins" pitchFamily="2" charset="77"/>
                <a:ea typeface="Poppins Medium"/>
                <a:cs typeface="Poppins" pitchFamily="2" charset="77"/>
                <a:sym typeface="Poppins Medium"/>
              </a:endParaRP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2000" strike="noStrike" cap="none" dirty="0">
                  <a:solidFill>
                    <a:srgbClr val="004C6B"/>
                  </a:solidFill>
                  <a:latin typeface="Poppins" pitchFamily="2" charset="77"/>
                  <a:ea typeface="Poppins Medium"/>
                  <a:cs typeface="Poppins" pitchFamily="2" charset="77"/>
                  <a:sym typeface="Poppins Medium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una@youthspeak.ca</a:t>
              </a:r>
              <a:endParaRPr sz="2000" strike="noStrike" cap="none" dirty="0">
                <a:solidFill>
                  <a:srgbClr val="004C6B"/>
                </a:solidFill>
                <a:latin typeface="Poppins" pitchFamily="2" charset="77"/>
                <a:ea typeface="Poppins Medium"/>
                <a:cs typeface="Poppins" pitchFamily="2" charset="77"/>
                <a:sym typeface="Poppins Medium"/>
              </a:endParaRPr>
            </a:p>
          </p:txBody>
        </p:sp>
        <p:pic>
          <p:nvPicPr>
            <p:cNvPr id="6" name="Graphic 5" descr="Internet with solid fill">
              <a:extLst>
                <a:ext uri="{FF2B5EF4-FFF2-40B4-BE49-F238E27FC236}">
                  <a16:creationId xmlns:a16="http://schemas.microsoft.com/office/drawing/2014/main" id="{C977C3D2-9AB6-8A43-6F89-5D38C5E93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470820" y="1519106"/>
              <a:ext cx="670715" cy="670715"/>
            </a:xfrm>
            <a:prstGeom prst="rect">
              <a:avLst/>
            </a:prstGeom>
          </p:spPr>
        </p:pic>
        <p:pic>
          <p:nvPicPr>
            <p:cNvPr id="8" name="Graphic 7" descr="Comment Heart with solid fill">
              <a:extLst>
                <a:ext uri="{FF2B5EF4-FFF2-40B4-BE49-F238E27FC236}">
                  <a16:creationId xmlns:a16="http://schemas.microsoft.com/office/drawing/2014/main" id="{6DCEB1A5-018A-F9A6-343F-D14D4B121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473336" y="2139840"/>
              <a:ext cx="665683" cy="665683"/>
            </a:xfrm>
            <a:prstGeom prst="rect">
              <a:avLst/>
            </a:prstGeom>
          </p:spPr>
        </p:pic>
        <p:pic>
          <p:nvPicPr>
            <p:cNvPr id="14" name="Graphic 13" descr="Receiver with solid fill">
              <a:extLst>
                <a:ext uri="{FF2B5EF4-FFF2-40B4-BE49-F238E27FC236}">
                  <a16:creationId xmlns:a16="http://schemas.microsoft.com/office/drawing/2014/main" id="{275560AA-FF65-A525-3B81-BB1CE7292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71079" y="2803635"/>
              <a:ext cx="488910" cy="488910"/>
            </a:xfrm>
            <a:prstGeom prst="rect">
              <a:avLst/>
            </a:prstGeom>
          </p:spPr>
        </p:pic>
        <p:pic>
          <p:nvPicPr>
            <p:cNvPr id="16" name="Graphic 15" descr="Envelope with solid fill">
              <a:extLst>
                <a:ext uri="{FF2B5EF4-FFF2-40B4-BE49-F238E27FC236}">
                  <a16:creationId xmlns:a16="http://schemas.microsoft.com/office/drawing/2014/main" id="{0C040B00-6D8B-D859-4254-EBDF0994F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533395" y="3343515"/>
              <a:ext cx="605624" cy="6056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5ccef951d4_0_0"/>
          <p:cNvSpPr txBox="1"/>
          <p:nvPr/>
        </p:nvSpPr>
        <p:spPr>
          <a:xfrm>
            <a:off x="5383787" y="1632107"/>
            <a:ext cx="5696589" cy="428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1" indent="0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000" b="0" u="none" strike="noStrike" cap="none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Through youth leadership, training, and </a:t>
            </a:r>
            <a:r>
              <a:rPr lang="en-US" sz="2000" u="none" strike="noStrike" cap="none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sharing personal stories</a:t>
            </a:r>
            <a:r>
              <a:rPr lang="en-US" sz="2000" b="0" u="none" strike="noStrike" cap="none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000" b="1" u="none" strike="noStrike" cap="none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YouthSpeak empowers youth to build resilience.</a:t>
            </a:r>
            <a:endParaRPr sz="2000" b="1" u="none" strike="noStrike" cap="none" dirty="0">
              <a:solidFill>
                <a:srgbClr val="004C6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1" indent="0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300" b="1" dirty="0">
              <a:solidFill>
                <a:srgbClr val="004C6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1" indent="0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100" b="1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MISSION</a:t>
            </a:r>
            <a:endParaRPr sz="2100" b="1" dirty="0">
              <a:solidFill>
                <a:srgbClr val="004C6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1" indent="0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1600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To create important conversations promoting well-being, compassion and hope, by empowering youth to share personal stories and coping strategies through in-person and online presentations.</a:t>
            </a:r>
            <a:endParaRPr sz="1600" dirty="0">
              <a:solidFill>
                <a:srgbClr val="004C6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1" indent="0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100" b="1" dirty="0">
              <a:solidFill>
                <a:srgbClr val="004C6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1" indent="0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100" b="1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VISION</a:t>
            </a:r>
            <a:endParaRPr sz="2100" b="1" dirty="0">
              <a:solidFill>
                <a:srgbClr val="004C6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1" indent="0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1600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For all youth to be inspired and empowered to live resilience and meaningful lives. 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25ccef951d4_0_0"/>
          <p:cNvSpPr txBox="1"/>
          <p:nvPr/>
        </p:nvSpPr>
        <p:spPr>
          <a:xfrm>
            <a:off x="5916188" y="984845"/>
            <a:ext cx="5164187" cy="6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E2"/>
              </a:buClr>
              <a:buSzPts val="2600"/>
              <a:buFont typeface="Arial"/>
              <a:buNone/>
            </a:pPr>
            <a:r>
              <a:rPr lang="en-US" sz="2600" b="1" dirty="0">
                <a:solidFill>
                  <a:srgbClr val="EE3024"/>
                </a:solidFill>
                <a:latin typeface="Poppins"/>
                <a:ea typeface="Poppins"/>
                <a:cs typeface="Poppins"/>
                <a:sym typeface="Poppins"/>
              </a:rPr>
              <a:t>WHO</a:t>
            </a:r>
            <a:r>
              <a:rPr lang="en-US" sz="2600" b="1" dirty="0">
                <a:solidFill>
                  <a:srgbClr val="007B90"/>
                </a:solidFill>
                <a:latin typeface="Poppins"/>
                <a:ea typeface="Poppins"/>
                <a:cs typeface="Poppins"/>
                <a:sym typeface="Poppins"/>
              </a:rPr>
              <a:t> IS YOUTHSPEAK?</a:t>
            </a:r>
            <a:endParaRPr sz="1400" b="0" i="0" u="none" strike="noStrike" cap="none" dirty="0">
              <a:solidFill>
                <a:srgbClr val="EE302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96888-9A8B-071C-19F4-E60F8160E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84" y="1551162"/>
            <a:ext cx="4753403" cy="44686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36B1A6-090B-98D9-21B6-973BE3B2DF02}"/>
              </a:ext>
            </a:extLst>
          </p:cNvPr>
          <p:cNvSpPr txBox="1"/>
          <p:nvPr/>
        </p:nvSpPr>
        <p:spPr>
          <a:xfrm>
            <a:off x="776194" y="5517806"/>
            <a:ext cx="2068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EBAB4"/>
                </a:solidFill>
                <a:latin typeface="Poppins" pitchFamily="2" charset="77"/>
                <a:cs typeface="Poppins" pitchFamily="2" charset="77"/>
              </a:rPr>
              <a:t>Across Greater Toronto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2EE76B72-A673-EA98-5919-CA6002475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D911D7-0BFC-0FDD-E4C8-E656E6D725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643" t="16444" r="10895"/>
          <a:stretch/>
        </p:blipFill>
        <p:spPr>
          <a:xfrm>
            <a:off x="7492022" y="9932"/>
            <a:ext cx="4699978" cy="6848068"/>
          </a:xfrm>
          <a:prstGeom prst="rect">
            <a:avLst/>
          </a:prstGeom>
        </p:spPr>
      </p:pic>
      <p:sp>
        <p:nvSpPr>
          <p:cNvPr id="118" name="Google Shape;118;p29">
            <a:extLst>
              <a:ext uri="{FF2B5EF4-FFF2-40B4-BE49-F238E27FC236}">
                <a16:creationId xmlns:a16="http://schemas.microsoft.com/office/drawing/2014/main" id="{6CD056F6-84F7-82CF-21A8-A97281075055}"/>
              </a:ext>
            </a:extLst>
          </p:cNvPr>
          <p:cNvSpPr txBox="1"/>
          <p:nvPr/>
        </p:nvSpPr>
        <p:spPr>
          <a:xfrm>
            <a:off x="9990059" y="2611589"/>
            <a:ext cx="1146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9">
            <a:extLst>
              <a:ext uri="{FF2B5EF4-FFF2-40B4-BE49-F238E27FC236}">
                <a16:creationId xmlns:a16="http://schemas.microsoft.com/office/drawing/2014/main" id="{31F36067-5B4E-B676-3654-C7EF74D8E334}"/>
              </a:ext>
            </a:extLst>
          </p:cNvPr>
          <p:cNvSpPr txBox="1"/>
          <p:nvPr/>
        </p:nvSpPr>
        <p:spPr>
          <a:xfrm>
            <a:off x="547105" y="1188680"/>
            <a:ext cx="6203400" cy="547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200" b="1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YouthSpeak was inspired by Una’s personal experience within her own family.</a:t>
            </a:r>
            <a:r>
              <a:rPr lang="en-US" sz="2200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endParaRPr lang="en-US" sz="2200" dirty="0">
              <a:solidFill>
                <a:srgbClr val="004C6B"/>
              </a:solidFill>
              <a:latin typeface="Poppins"/>
              <a:ea typeface="Poppins"/>
              <a:cs typeface="Poppins"/>
              <a:sym typeface="Poppins"/>
            </a:endParaRPr>
          </a:p>
          <a:p>
            <a:r>
              <a:rPr lang="en-US" sz="1500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Her son Gavin was one of the first youth speakers sharing his story during their inaugural year, until he died on his 19th birthday in a weather-related car accident – July 18th, 2004. Ten years later her eldest son, Kyle took his own life. He struggled with bipolar disorder for many years. Giving value and meaning to these challenges is a fundamental principle behind this work. </a:t>
            </a:r>
          </a:p>
          <a:p>
            <a:endParaRPr lang="en-US" sz="1500" dirty="0">
              <a:solidFill>
                <a:srgbClr val="004C6B"/>
              </a:solidFill>
              <a:latin typeface="Poppins"/>
              <a:ea typeface="Poppins"/>
              <a:cs typeface="Poppins"/>
              <a:sym typeface="Poppins"/>
            </a:endParaRPr>
          </a:p>
          <a:p>
            <a:r>
              <a:rPr lang="en-US" sz="1500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According to Una: </a:t>
            </a:r>
          </a:p>
          <a:p>
            <a:endParaRPr lang="en-US" sz="1500" u="none" strike="noStrike" cap="none" dirty="0">
              <a:solidFill>
                <a:srgbClr val="004C6B"/>
              </a:solidFill>
              <a:latin typeface="Poppins"/>
              <a:ea typeface="Poppins Medium"/>
              <a:cs typeface="Poppins"/>
              <a:sym typeface="Poppins"/>
            </a:endParaRPr>
          </a:p>
          <a:p>
            <a:r>
              <a:rPr lang="en-US" sz="1500" i="1" u="none" strike="noStrike" cap="none" dirty="0">
                <a:solidFill>
                  <a:srgbClr val="004C6B"/>
                </a:solidFill>
                <a:latin typeface="Poppins" pitchFamily="2" charset="77"/>
                <a:ea typeface="Poppins Medium"/>
                <a:cs typeface="Poppins" pitchFamily="2" charset="77"/>
                <a:sym typeface="Poppins Medium"/>
              </a:rPr>
              <a:t>“When a youth is going through challenges in mental health, bullying or addiction, a personal connection to someone who shares their story and a message of hope, helps them to feel less alone. This can make a life-saving difference in a young person's life.​”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i="1" dirty="0">
              <a:solidFill>
                <a:srgbClr val="004C6B"/>
              </a:solidFill>
              <a:latin typeface="Poppins"/>
              <a:ea typeface="Poppins SemiBold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FF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22" name="Google Shape;122;p29">
            <a:extLst>
              <a:ext uri="{FF2B5EF4-FFF2-40B4-BE49-F238E27FC236}">
                <a16:creationId xmlns:a16="http://schemas.microsoft.com/office/drawing/2014/main" id="{2A139F2C-8045-4F6D-D16C-37F2BE2C4F76}"/>
              </a:ext>
            </a:extLst>
          </p:cNvPr>
          <p:cNvSpPr txBox="1"/>
          <p:nvPr/>
        </p:nvSpPr>
        <p:spPr>
          <a:xfrm>
            <a:off x="544659" y="376525"/>
            <a:ext cx="6728468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400" b="1" dirty="0">
                <a:solidFill>
                  <a:srgbClr val="007B90"/>
                </a:solidFill>
                <a:latin typeface="Poppins"/>
                <a:ea typeface="Poppins"/>
                <a:cs typeface="Poppins"/>
                <a:sym typeface="Poppins"/>
              </a:rPr>
              <a:t>YOUTHSPEAKS’S </a:t>
            </a:r>
            <a:r>
              <a:rPr lang="en-US" sz="2400" b="1" dirty="0">
                <a:solidFill>
                  <a:srgbClr val="EE3024"/>
                </a:solidFill>
                <a:latin typeface="Poppins"/>
                <a:ea typeface="Poppins"/>
                <a:cs typeface="Poppins"/>
                <a:sym typeface="Poppins"/>
              </a:rPr>
              <a:t>FOUNDER</a:t>
            </a:r>
            <a:r>
              <a:rPr lang="en-US" sz="2400" b="1" dirty="0">
                <a:solidFill>
                  <a:srgbClr val="007B90"/>
                </a:solidFill>
                <a:latin typeface="Poppins"/>
                <a:ea typeface="Poppins"/>
                <a:cs typeface="Poppins"/>
                <a:sym typeface="Poppins"/>
              </a:rPr>
              <a:t>, UNA WRIGHT</a:t>
            </a:r>
            <a:endParaRPr sz="2400" b="1" i="0" u="none" strike="noStrike" cap="none" dirty="0">
              <a:solidFill>
                <a:srgbClr val="007B9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08916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4"/>
          <p:cNvPicPr preferRelativeResize="0"/>
          <p:nvPr/>
        </p:nvPicPr>
        <p:blipFill rotWithShape="1">
          <a:blip r:embed="rId3">
            <a:alphaModFix/>
          </a:blip>
          <a:srcRect t="28645" b="26907"/>
          <a:stretch/>
        </p:blipFill>
        <p:spPr>
          <a:xfrm rot="10800000">
            <a:off x="0" y="2936876"/>
            <a:ext cx="12192000" cy="4063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4"/>
          <p:cNvSpPr/>
          <p:nvPr/>
        </p:nvSpPr>
        <p:spPr>
          <a:xfrm>
            <a:off x="958200" y="1492250"/>
            <a:ext cx="10275600" cy="2984400"/>
          </a:xfrm>
          <a:prstGeom prst="rect">
            <a:avLst/>
          </a:prstGeom>
          <a:solidFill>
            <a:srgbClr val="007B9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2"/>
          </p:nvPr>
        </p:nvSpPr>
        <p:spPr>
          <a:xfrm>
            <a:off x="2692489" y="578312"/>
            <a:ext cx="6807000" cy="2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E2"/>
              </a:buClr>
              <a:buSzPts val="2800"/>
              <a:buNone/>
            </a:pPr>
            <a:r>
              <a:rPr lang="en-US" sz="2800" dirty="0">
                <a:solidFill>
                  <a:srgbClr val="007B90"/>
                </a:solidFill>
                <a:latin typeface="Poppins"/>
                <a:ea typeface="Poppins"/>
                <a:cs typeface="Poppins"/>
                <a:sym typeface="Poppins"/>
              </a:rPr>
              <a:t>THE NEED FOR CHANGE IS </a:t>
            </a:r>
            <a:r>
              <a:rPr lang="en-US" sz="2800" dirty="0">
                <a:solidFill>
                  <a:srgbClr val="EE3024"/>
                </a:solidFill>
                <a:latin typeface="Poppins"/>
                <a:ea typeface="Poppins"/>
                <a:cs typeface="Poppins"/>
                <a:sym typeface="Poppins"/>
              </a:rPr>
              <a:t>CRITICAL</a:t>
            </a:r>
            <a:endParaRPr dirty="0">
              <a:solidFill>
                <a:srgbClr val="EE302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A9DB"/>
              </a:buClr>
              <a:buSzPts val="2800"/>
              <a:buNone/>
            </a:pPr>
            <a:endParaRPr sz="2800" dirty="0"/>
          </a:p>
        </p:txBody>
      </p:sp>
      <p:sp>
        <p:nvSpPr>
          <p:cNvPr id="171" name="Google Shape;171;p4"/>
          <p:cNvSpPr txBox="1"/>
          <p:nvPr/>
        </p:nvSpPr>
        <p:spPr>
          <a:xfrm>
            <a:off x="1989139" y="2014693"/>
            <a:ext cx="82137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E9F6F9"/>
                </a:solidFill>
                <a:latin typeface="Poppins"/>
                <a:ea typeface="Poppins"/>
                <a:cs typeface="Poppins"/>
                <a:sym typeface="Poppins"/>
              </a:rPr>
              <a:t>Now, more than ever, youth are facing mental health challenges as 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NEW STRESSORS</a:t>
            </a:r>
            <a:r>
              <a:rPr lang="en-US" sz="2400" b="0" i="0" u="none" strike="noStrike" cap="none" dirty="0">
                <a:solidFill>
                  <a:srgbClr val="E9F6F9"/>
                </a:solidFill>
                <a:latin typeface="Poppins"/>
                <a:ea typeface="Poppins"/>
                <a:cs typeface="Poppins"/>
                <a:sym typeface="Poppins"/>
              </a:rPr>
              <a:t>, equity and 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ONLINE ISSUES </a:t>
            </a:r>
            <a:r>
              <a:rPr lang="en-US" sz="2400" b="0" i="0" u="none" strike="noStrike" cap="none" dirty="0">
                <a:solidFill>
                  <a:srgbClr val="E9F6F9"/>
                </a:solidFill>
                <a:latin typeface="Poppins"/>
                <a:ea typeface="Poppins"/>
                <a:cs typeface="Poppins"/>
                <a:sym typeface="Poppins"/>
              </a:rPr>
              <a:t>have increased, along with concerns about their futures – there is so much for them to navigate in today’s changing world.</a:t>
            </a:r>
            <a:endParaRPr sz="2400" b="0" i="0" u="none" strike="noStrike" cap="none" dirty="0">
              <a:solidFill>
                <a:srgbClr val="E9F6F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2" name="Google Shape;172;p4"/>
          <p:cNvSpPr/>
          <p:nvPr/>
        </p:nvSpPr>
        <p:spPr>
          <a:xfrm>
            <a:off x="10363200" y="90214"/>
            <a:ext cx="1749255" cy="691198"/>
          </a:xfrm>
          <a:prstGeom prst="roundRect">
            <a:avLst>
              <a:gd name="adj" fmla="val 16667"/>
            </a:avLst>
          </a:prstGeom>
          <a:solidFill>
            <a:srgbClr val="FF0000">
              <a:alpha val="67451"/>
            </a:srgbClr>
          </a:solidFill>
          <a:ln w="12700" cap="flat" cmpd="sng">
            <a:solidFill>
              <a:srgbClr val="42719B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b="1" i="0" u="sng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DONATE NOW</a:t>
            </a:r>
            <a:endParaRPr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>
          <a:extLst>
            <a:ext uri="{FF2B5EF4-FFF2-40B4-BE49-F238E27FC236}">
              <a16:creationId xmlns:a16="http://schemas.microsoft.com/office/drawing/2014/main" id="{9BDCB561-FD38-DB63-33DD-E36BEB4C2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ge22c30fb4d_0_0">
            <a:extLst>
              <a:ext uri="{FF2B5EF4-FFF2-40B4-BE49-F238E27FC236}">
                <a16:creationId xmlns:a16="http://schemas.microsoft.com/office/drawing/2014/main" id="{79635CE8-ACCC-D453-8777-9F10191B376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8600" t="763" r="35907" b="498"/>
          <a:stretch/>
        </p:blipFill>
        <p:spPr>
          <a:xfrm>
            <a:off x="7525775" y="0"/>
            <a:ext cx="466622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e22c30fb4d_0_0">
            <a:extLst>
              <a:ext uri="{FF2B5EF4-FFF2-40B4-BE49-F238E27FC236}">
                <a16:creationId xmlns:a16="http://schemas.microsoft.com/office/drawing/2014/main" id="{11EA8FFF-3312-7D46-2DDE-2252747099D0}"/>
              </a:ext>
            </a:extLst>
          </p:cNvPr>
          <p:cNvSpPr txBox="1"/>
          <p:nvPr/>
        </p:nvSpPr>
        <p:spPr>
          <a:xfrm>
            <a:off x="388439" y="2473900"/>
            <a:ext cx="844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e22c30fb4d_0_0">
            <a:extLst>
              <a:ext uri="{FF2B5EF4-FFF2-40B4-BE49-F238E27FC236}">
                <a16:creationId xmlns:a16="http://schemas.microsoft.com/office/drawing/2014/main" id="{22D1045A-6588-D7FF-B00F-64F99CAE120C}"/>
              </a:ext>
            </a:extLst>
          </p:cNvPr>
          <p:cNvSpPr txBox="1"/>
          <p:nvPr/>
        </p:nvSpPr>
        <p:spPr>
          <a:xfrm>
            <a:off x="557764" y="1084875"/>
            <a:ext cx="549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e22c30fb4d_0_0">
            <a:extLst>
              <a:ext uri="{FF2B5EF4-FFF2-40B4-BE49-F238E27FC236}">
                <a16:creationId xmlns:a16="http://schemas.microsoft.com/office/drawing/2014/main" id="{88075909-A51C-6E01-B62F-536941F1A680}"/>
              </a:ext>
            </a:extLst>
          </p:cNvPr>
          <p:cNvSpPr txBox="1"/>
          <p:nvPr/>
        </p:nvSpPr>
        <p:spPr>
          <a:xfrm>
            <a:off x="557764" y="1380025"/>
            <a:ext cx="5688042" cy="500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600" b="1" u="none" strike="noStrike" cap="none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“Young people are more likely to experience mental illness and/or substance use disorders than any other age group. </a:t>
            </a:r>
            <a:r>
              <a:rPr lang="en-US" sz="2600" b="0" u="none" strike="noStrike" cap="none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Without access to support or resources, many will turn to </a:t>
            </a:r>
            <a:r>
              <a:rPr lang="en-US" sz="2600" u="none" strike="noStrike" cap="none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negative coping strategies, </a:t>
            </a:r>
            <a:r>
              <a:rPr lang="en-US" sz="2600" b="0" u="none" strike="noStrike" cap="none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including self-harm, substance misuse and even suicide.”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2800" b="0" i="1" u="none" strike="noStrike" cap="none" dirty="0">
              <a:solidFill>
                <a:srgbClr val="004C6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500" b="0" i="1" u="none" strike="noStrike" cap="none" dirty="0">
              <a:solidFill>
                <a:srgbClr val="004C6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- CMHO, 2020</a:t>
            </a:r>
            <a:endParaRPr sz="2000" b="0" i="0" u="none" strike="noStrike" cap="none" dirty="0">
              <a:solidFill>
                <a:srgbClr val="004C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e22c30fb4d_0_0">
            <a:extLst>
              <a:ext uri="{FF2B5EF4-FFF2-40B4-BE49-F238E27FC236}">
                <a16:creationId xmlns:a16="http://schemas.microsoft.com/office/drawing/2014/main" id="{453201B9-9111-5323-07EF-A3F30FEEEC6C}"/>
              </a:ext>
            </a:extLst>
          </p:cNvPr>
          <p:cNvSpPr txBox="1"/>
          <p:nvPr/>
        </p:nvSpPr>
        <p:spPr>
          <a:xfrm>
            <a:off x="489750" y="376525"/>
            <a:ext cx="6866700" cy="10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E2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rgbClr val="007B90"/>
                </a:solidFill>
                <a:latin typeface="Poppins"/>
                <a:ea typeface="Poppins"/>
                <a:cs typeface="Poppins"/>
                <a:sym typeface="Poppins"/>
              </a:rPr>
              <a:t>THE NEED FOR CHANGE IS </a:t>
            </a:r>
            <a:r>
              <a:rPr lang="en-US" sz="2800" b="1" dirty="0">
                <a:solidFill>
                  <a:srgbClr val="EE3024"/>
                </a:solidFill>
                <a:latin typeface="Poppins"/>
                <a:ea typeface="Poppins"/>
                <a:cs typeface="Poppins"/>
                <a:sym typeface="Poppins"/>
              </a:rPr>
              <a:t>CRITICAL</a:t>
            </a:r>
            <a:endParaRPr sz="900" b="1" dirty="0">
              <a:solidFill>
                <a:srgbClr val="EE302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dirty="0">
              <a:solidFill>
                <a:srgbClr val="007B9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9072C0CB-1C64-EB2B-FDCB-2F5361F06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5851" y="177174"/>
            <a:ext cx="1761897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98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"/>
          <p:cNvSpPr txBox="1"/>
          <p:nvPr/>
        </p:nvSpPr>
        <p:spPr>
          <a:xfrm>
            <a:off x="2985099" y="339805"/>
            <a:ext cx="5977936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rgbClr val="007B90"/>
                </a:solidFill>
                <a:latin typeface="Poppins"/>
                <a:ea typeface="Poppins"/>
                <a:cs typeface="Poppins"/>
                <a:sym typeface="Poppins"/>
              </a:rPr>
              <a:t>WHAT WE </a:t>
            </a:r>
            <a:r>
              <a:rPr lang="en-US" sz="2800" b="1" dirty="0">
                <a:solidFill>
                  <a:srgbClr val="EE3024"/>
                </a:solidFill>
                <a:latin typeface="Poppins"/>
                <a:ea typeface="Poppins"/>
                <a:cs typeface="Poppins"/>
                <a:sym typeface="Poppins"/>
              </a:rPr>
              <a:t>DO</a:t>
            </a:r>
            <a:r>
              <a:rPr lang="en-US" sz="2800" b="1" dirty="0">
                <a:solidFill>
                  <a:srgbClr val="007B90"/>
                </a:solidFill>
                <a:latin typeface="Poppins"/>
                <a:ea typeface="Poppins"/>
                <a:cs typeface="Poppins"/>
                <a:sym typeface="Poppins"/>
              </a:rPr>
              <a:t> AT YOUTHSPEAK</a:t>
            </a:r>
            <a:endParaRPr sz="2800" b="1" i="0" u="none" strike="noStrike" cap="none" dirty="0">
              <a:solidFill>
                <a:srgbClr val="007B9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" name="Picture 9">
            <a:hlinkClick r:id="rId3"/>
            <a:extLst>
              <a:ext uri="{FF2B5EF4-FFF2-40B4-BE49-F238E27FC236}">
                <a16:creationId xmlns:a16="http://schemas.microsoft.com/office/drawing/2014/main" id="{369320A6-A15A-A843-5F23-9D84764A9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9273" y="130020"/>
            <a:ext cx="1761897" cy="7011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D71451-991E-1CCB-A683-11C9AF09D5E5}"/>
              </a:ext>
            </a:extLst>
          </p:cNvPr>
          <p:cNvSpPr/>
          <p:nvPr/>
        </p:nvSpPr>
        <p:spPr>
          <a:xfrm>
            <a:off x="9140479" y="1213761"/>
            <a:ext cx="2699649" cy="5251571"/>
          </a:xfrm>
          <a:prstGeom prst="rect">
            <a:avLst/>
          </a:prstGeom>
          <a:solidFill>
            <a:srgbClr val="017B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38DA3C-8366-06D3-0CF8-886701BDCD95}"/>
              </a:ext>
            </a:extLst>
          </p:cNvPr>
          <p:cNvSpPr/>
          <p:nvPr/>
        </p:nvSpPr>
        <p:spPr>
          <a:xfrm>
            <a:off x="3250783" y="1213761"/>
            <a:ext cx="2929985" cy="5264447"/>
          </a:xfrm>
          <a:prstGeom prst="rect">
            <a:avLst/>
          </a:prstGeom>
          <a:solidFill>
            <a:srgbClr val="017B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F62F1B-4510-1DCF-9FA6-4157B729AC36}"/>
              </a:ext>
            </a:extLst>
          </p:cNvPr>
          <p:cNvSpPr/>
          <p:nvPr/>
        </p:nvSpPr>
        <p:spPr>
          <a:xfrm>
            <a:off x="6180768" y="1213762"/>
            <a:ext cx="2929985" cy="5264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340A68-E31F-750F-2E63-7DA72884AEE6}"/>
              </a:ext>
            </a:extLst>
          </p:cNvPr>
          <p:cNvSpPr/>
          <p:nvPr/>
        </p:nvSpPr>
        <p:spPr>
          <a:xfrm>
            <a:off x="320798" y="1213762"/>
            <a:ext cx="2929985" cy="526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141;p6">
            <a:extLst>
              <a:ext uri="{FF2B5EF4-FFF2-40B4-BE49-F238E27FC236}">
                <a16:creationId xmlns:a16="http://schemas.microsoft.com/office/drawing/2014/main" id="{6E9299BE-9DB6-ABBF-94CC-0E9D42ED6B47}"/>
              </a:ext>
            </a:extLst>
          </p:cNvPr>
          <p:cNvSpPr/>
          <p:nvPr/>
        </p:nvSpPr>
        <p:spPr>
          <a:xfrm>
            <a:off x="377895" y="1929796"/>
            <a:ext cx="2588400" cy="47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004C6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7B90"/>
                </a:solidFill>
                <a:latin typeface="Poppins"/>
                <a:ea typeface="Poppins"/>
                <a:cs typeface="Poppins"/>
                <a:sym typeface="Poppins"/>
              </a:rPr>
              <a:t>Youth-Led Interactive Presentations</a:t>
            </a:r>
            <a:endParaRPr sz="1600" b="1" i="0" u="none" strike="noStrike" cap="none" dirty="0">
              <a:solidFill>
                <a:srgbClr val="007B9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n-US" sz="1200" b="0" i="0" u="none" strike="noStrike" cap="none" dirty="0">
              <a:solidFill>
                <a:srgbClr val="004C6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Trained Youth Facilitators/ speakers deliver interactive presentations on mental health &amp; wellness,</a:t>
            </a:r>
            <a:r>
              <a:rPr lang="en-US" sz="1200" b="1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 substance use and related issues such as</a:t>
            </a:r>
            <a:r>
              <a:rPr lang="en-US" sz="1200" b="1" i="0" u="none" strike="noStrike" cap="none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 bullying, inclusivity, online overdrive, anti-racism, anti-homophobia for grades 2-12, and youth-serving organizations.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n-US" sz="1200" b="1" dirty="0">
              <a:solidFill>
                <a:srgbClr val="004C6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200" i="0" u="none" strike="noStrike" cap="none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Includes printable resource materials i.e. Parent e-book.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 dirty="0">
              <a:solidFill>
                <a:srgbClr val="004C6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Google Shape;142;p6">
            <a:extLst>
              <a:ext uri="{FF2B5EF4-FFF2-40B4-BE49-F238E27FC236}">
                <a16:creationId xmlns:a16="http://schemas.microsoft.com/office/drawing/2014/main" id="{B26300FA-C7E7-2857-74D8-663331E3D4CA}"/>
              </a:ext>
            </a:extLst>
          </p:cNvPr>
          <p:cNvSpPr/>
          <p:nvPr/>
        </p:nvSpPr>
        <p:spPr>
          <a:xfrm>
            <a:off x="3451393" y="1964709"/>
            <a:ext cx="2464200" cy="45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004C6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E9F7FA"/>
                </a:solidFill>
                <a:latin typeface="Poppins"/>
                <a:ea typeface="Poppins"/>
                <a:cs typeface="Poppins"/>
                <a:sym typeface="Poppins"/>
              </a:rPr>
              <a:t>Caring Adult Workshops</a:t>
            </a:r>
            <a:endParaRPr sz="1600" b="1" i="0" u="none" strike="noStrike" cap="none" dirty="0">
              <a:solidFill>
                <a:srgbClr val="E9F7F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7B90"/>
                </a:solidFill>
                <a:latin typeface="Poppins"/>
                <a:ea typeface="Poppins"/>
                <a:cs typeface="Poppins"/>
                <a:sym typeface="Poppins"/>
              </a:rPr>
              <a:t>&amp;</a:t>
            </a:r>
            <a:endParaRPr sz="1400" b="1" i="0" u="none" strike="noStrike" cap="none" dirty="0">
              <a:solidFill>
                <a:srgbClr val="004C6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Youth Facilitators/speakers provide workshops for parents, educators and other caring adults on creating a safe space and building positive relationships with youth.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n-US" sz="12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n-US" sz="12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Includes printable resource materials i.e.</a:t>
            </a:r>
            <a:r>
              <a:rPr lang="en-US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 Parent e-book.</a:t>
            </a:r>
            <a:endParaRPr sz="1200" b="0" i="0" u="none" strike="noStrike" cap="none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Google Shape;143;p6">
            <a:extLst>
              <a:ext uri="{FF2B5EF4-FFF2-40B4-BE49-F238E27FC236}">
                <a16:creationId xmlns:a16="http://schemas.microsoft.com/office/drawing/2014/main" id="{19B1CB86-9422-7ED9-B7E9-CB52F3E09284}"/>
              </a:ext>
            </a:extLst>
          </p:cNvPr>
          <p:cNvSpPr/>
          <p:nvPr/>
        </p:nvSpPr>
        <p:spPr>
          <a:xfrm>
            <a:off x="6302335" y="1999869"/>
            <a:ext cx="2660700" cy="2856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S" sz="1600" b="1" i="0" u="none" strike="noStrike" cap="none" dirty="0">
              <a:solidFill>
                <a:srgbClr val="007B9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7B90"/>
                </a:solidFill>
                <a:latin typeface="Poppins"/>
                <a:ea typeface="Poppins"/>
                <a:cs typeface="Poppins"/>
                <a:sym typeface="Poppins"/>
              </a:rPr>
              <a:t>Youth Training</a:t>
            </a:r>
            <a:endParaRPr sz="1600" b="1" i="0" u="none" strike="noStrike" cap="none" dirty="0">
              <a:solidFill>
                <a:srgbClr val="007B9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7B90"/>
                </a:solidFill>
                <a:latin typeface="Poppins"/>
                <a:ea typeface="Poppins"/>
                <a:cs typeface="Poppins"/>
                <a:sym typeface="Poppins"/>
              </a:rPr>
              <a:t>&amp; Employment</a:t>
            </a:r>
            <a:endParaRPr lang="en-CA" sz="1400" b="1" i="0" u="none" strike="noStrike" cap="none" dirty="0">
              <a:solidFill>
                <a:srgbClr val="004C6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4C6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YouthSpeak provides employment and training opportunities for </a:t>
            </a:r>
            <a:r>
              <a:rPr lang="en-US" sz="1200" b="1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y</a:t>
            </a:r>
            <a:r>
              <a:rPr lang="en-US" sz="1200" b="1" i="0" u="none" strike="noStrike" cap="none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outh from equity-deserving communities and youth facing barriers. </a:t>
            </a:r>
            <a:r>
              <a:rPr lang="en-US" sz="1200" b="1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They are engaged a safe and supportive work environment through </a:t>
            </a:r>
            <a:r>
              <a:rPr lang="en-US" sz="1200" b="1" i="0" u="none" strike="noStrike" cap="none" dirty="0">
                <a:solidFill>
                  <a:srgbClr val="004C6B"/>
                </a:solidFill>
                <a:latin typeface="Poppins"/>
                <a:ea typeface="Poppins"/>
                <a:cs typeface="Poppins"/>
                <a:sym typeface="Poppins"/>
              </a:rPr>
              <a:t>the Youth Facilitator/speaker role.</a:t>
            </a:r>
            <a:endParaRPr sz="1200" b="1" i="0" u="none" strike="noStrike" cap="none" dirty="0">
              <a:solidFill>
                <a:srgbClr val="004C6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8" name="Google Shape;144;p6">
            <a:extLst>
              <a:ext uri="{FF2B5EF4-FFF2-40B4-BE49-F238E27FC236}">
                <a16:creationId xmlns:a16="http://schemas.microsoft.com/office/drawing/2014/main" id="{24E58DDF-DE08-2EB1-00E2-38D74D61E409}"/>
              </a:ext>
            </a:extLst>
          </p:cNvPr>
          <p:cNvGrpSpPr/>
          <p:nvPr/>
        </p:nvGrpSpPr>
        <p:grpSpPr>
          <a:xfrm>
            <a:off x="7319253" y="1564500"/>
            <a:ext cx="616358" cy="493976"/>
            <a:chOff x="1743075" y="152400"/>
            <a:chExt cx="558801" cy="561975"/>
          </a:xfrm>
        </p:grpSpPr>
        <p:sp>
          <p:nvSpPr>
            <p:cNvPr id="19" name="Google Shape;145;p6">
              <a:extLst>
                <a:ext uri="{FF2B5EF4-FFF2-40B4-BE49-F238E27FC236}">
                  <a16:creationId xmlns:a16="http://schemas.microsoft.com/office/drawing/2014/main" id="{22E4AECE-008A-0226-9E0B-A1DD31630032}"/>
                </a:ext>
              </a:extLst>
            </p:cNvPr>
            <p:cNvSpPr/>
            <p:nvPr/>
          </p:nvSpPr>
          <p:spPr>
            <a:xfrm>
              <a:off x="1830388" y="568325"/>
              <a:ext cx="196850" cy="22225"/>
            </a:xfrm>
            <a:custGeom>
              <a:avLst/>
              <a:gdLst/>
              <a:ahLst/>
              <a:cxnLst/>
              <a:rect l="l" t="t" r="r" b="b"/>
              <a:pathLst>
                <a:path w="80" h="9" extrusionOk="0">
                  <a:moveTo>
                    <a:pt x="7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8" y="9"/>
                    <a:pt x="80" y="7"/>
                    <a:pt x="80" y="4"/>
                  </a:cubicBezTo>
                  <a:cubicBezTo>
                    <a:pt x="80" y="2"/>
                    <a:pt x="78" y="0"/>
                    <a:pt x="76" y="0"/>
                  </a:cubicBezTo>
                  <a:close/>
                </a:path>
              </a:pathLst>
            </a:custGeom>
            <a:solidFill>
              <a:srgbClr val="15BABA"/>
            </a:solidFill>
            <a:ln>
              <a:noFill/>
            </a:ln>
          </p:spPr>
          <p:txBody>
            <a:bodyPr spcFirstLastPara="1" wrap="square" lIns="80675" tIns="40325" rIns="80675" bIns="403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88"/>
                <a:buFont typeface="Arial"/>
                <a:buNone/>
              </a:pPr>
              <a:endParaRPr sz="15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46;p6">
              <a:extLst>
                <a:ext uri="{FF2B5EF4-FFF2-40B4-BE49-F238E27FC236}">
                  <a16:creationId xmlns:a16="http://schemas.microsoft.com/office/drawing/2014/main" id="{7D41200D-6C7E-4E67-03CC-3A63E539CAC3}"/>
                </a:ext>
              </a:extLst>
            </p:cNvPr>
            <p:cNvSpPr/>
            <p:nvPr/>
          </p:nvSpPr>
          <p:spPr>
            <a:xfrm>
              <a:off x="1830388" y="488950"/>
              <a:ext cx="196850" cy="22225"/>
            </a:xfrm>
            <a:custGeom>
              <a:avLst/>
              <a:gdLst/>
              <a:ahLst/>
              <a:cxnLst/>
              <a:rect l="l" t="t" r="r" b="b"/>
              <a:pathLst>
                <a:path w="80" h="9" extrusionOk="0">
                  <a:moveTo>
                    <a:pt x="7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8" y="9"/>
                    <a:pt x="80" y="7"/>
                    <a:pt x="80" y="4"/>
                  </a:cubicBezTo>
                  <a:cubicBezTo>
                    <a:pt x="80" y="2"/>
                    <a:pt x="78" y="0"/>
                    <a:pt x="76" y="0"/>
                  </a:cubicBezTo>
                  <a:close/>
                </a:path>
              </a:pathLst>
            </a:custGeom>
            <a:solidFill>
              <a:srgbClr val="15BABA"/>
            </a:solidFill>
            <a:ln>
              <a:noFill/>
            </a:ln>
          </p:spPr>
          <p:txBody>
            <a:bodyPr spcFirstLastPara="1" wrap="square" lIns="80675" tIns="40325" rIns="80675" bIns="403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88"/>
                <a:buFont typeface="Arial"/>
                <a:buNone/>
              </a:pPr>
              <a:endParaRPr sz="15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47;p6">
              <a:extLst>
                <a:ext uri="{FF2B5EF4-FFF2-40B4-BE49-F238E27FC236}">
                  <a16:creationId xmlns:a16="http://schemas.microsoft.com/office/drawing/2014/main" id="{6D65AD5B-C534-123F-052F-68B4A8141B67}"/>
                </a:ext>
              </a:extLst>
            </p:cNvPr>
            <p:cNvSpPr/>
            <p:nvPr/>
          </p:nvSpPr>
          <p:spPr>
            <a:xfrm>
              <a:off x="1830388" y="409575"/>
              <a:ext cx="196850" cy="23813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10"/>
                    <a:pt x="5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8" y="10"/>
                    <a:pt x="80" y="7"/>
                    <a:pt x="80" y="5"/>
                  </a:cubicBezTo>
                  <a:cubicBezTo>
                    <a:pt x="80" y="2"/>
                    <a:pt x="78" y="0"/>
                    <a:pt x="76" y="0"/>
                  </a:cubicBezTo>
                  <a:close/>
                </a:path>
              </a:pathLst>
            </a:custGeom>
            <a:solidFill>
              <a:srgbClr val="15BABA"/>
            </a:solidFill>
            <a:ln>
              <a:noFill/>
            </a:ln>
          </p:spPr>
          <p:txBody>
            <a:bodyPr spcFirstLastPara="1" wrap="square" lIns="80675" tIns="40325" rIns="80675" bIns="403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88"/>
                <a:buFont typeface="Arial"/>
                <a:buNone/>
              </a:pPr>
              <a:endParaRPr sz="15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48;p6">
              <a:extLst>
                <a:ext uri="{FF2B5EF4-FFF2-40B4-BE49-F238E27FC236}">
                  <a16:creationId xmlns:a16="http://schemas.microsoft.com/office/drawing/2014/main" id="{4FD32003-CF9C-2D85-B5E4-D9EEB8B8A0C2}"/>
                </a:ext>
              </a:extLst>
            </p:cNvPr>
            <p:cNvSpPr/>
            <p:nvPr/>
          </p:nvSpPr>
          <p:spPr>
            <a:xfrm>
              <a:off x="1830388" y="330200"/>
              <a:ext cx="85725" cy="22225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5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3" y="9"/>
                    <a:pt x="35" y="7"/>
                    <a:pt x="35" y="5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close/>
                </a:path>
              </a:pathLst>
            </a:custGeom>
            <a:solidFill>
              <a:srgbClr val="15BABA"/>
            </a:solidFill>
            <a:ln>
              <a:noFill/>
            </a:ln>
          </p:spPr>
          <p:txBody>
            <a:bodyPr spcFirstLastPara="1" wrap="square" lIns="80675" tIns="40325" rIns="80675" bIns="403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88"/>
                <a:buFont typeface="Arial"/>
                <a:buNone/>
              </a:pPr>
              <a:endParaRPr sz="15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49;p6">
              <a:extLst>
                <a:ext uri="{FF2B5EF4-FFF2-40B4-BE49-F238E27FC236}">
                  <a16:creationId xmlns:a16="http://schemas.microsoft.com/office/drawing/2014/main" id="{2E7D6908-F547-C2DD-EA6D-877441233CE8}"/>
                </a:ext>
              </a:extLst>
            </p:cNvPr>
            <p:cNvSpPr/>
            <p:nvPr/>
          </p:nvSpPr>
          <p:spPr>
            <a:xfrm>
              <a:off x="1743075" y="152400"/>
              <a:ext cx="381000" cy="561975"/>
            </a:xfrm>
            <a:custGeom>
              <a:avLst/>
              <a:gdLst/>
              <a:ahLst/>
              <a:cxnLst/>
              <a:rect l="l" t="t" r="r" b="b"/>
              <a:pathLst>
                <a:path w="156" h="230" extrusionOk="0">
                  <a:moveTo>
                    <a:pt x="120" y="4"/>
                  </a:moveTo>
                  <a:cubicBezTo>
                    <a:pt x="118" y="2"/>
                    <a:pt x="115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24"/>
                    <a:pt x="6" y="230"/>
                    <a:pt x="12" y="230"/>
                  </a:cubicBezTo>
                  <a:cubicBezTo>
                    <a:pt x="144" y="230"/>
                    <a:pt x="144" y="230"/>
                    <a:pt x="144" y="230"/>
                  </a:cubicBezTo>
                  <a:cubicBezTo>
                    <a:pt x="151" y="230"/>
                    <a:pt x="156" y="224"/>
                    <a:pt x="156" y="217"/>
                  </a:cubicBezTo>
                  <a:cubicBezTo>
                    <a:pt x="156" y="44"/>
                    <a:pt x="156" y="44"/>
                    <a:pt x="156" y="44"/>
                  </a:cubicBezTo>
                  <a:cubicBezTo>
                    <a:pt x="156" y="41"/>
                    <a:pt x="155" y="38"/>
                    <a:pt x="152" y="36"/>
                  </a:cubicBezTo>
                  <a:lnTo>
                    <a:pt x="120" y="4"/>
                  </a:lnTo>
                  <a:close/>
                  <a:moveTo>
                    <a:pt x="143" y="40"/>
                  </a:moveTo>
                  <a:cubicBezTo>
                    <a:pt x="116" y="40"/>
                    <a:pt x="116" y="40"/>
                    <a:pt x="116" y="40"/>
                  </a:cubicBezTo>
                  <a:cubicBezTo>
                    <a:pt x="116" y="13"/>
                    <a:pt x="116" y="13"/>
                    <a:pt x="116" y="13"/>
                  </a:cubicBezTo>
                  <a:lnTo>
                    <a:pt x="143" y="40"/>
                  </a:lnTo>
                  <a:close/>
                  <a:moveTo>
                    <a:pt x="144" y="220"/>
                  </a:moveTo>
                  <a:cubicBezTo>
                    <a:pt x="12" y="220"/>
                    <a:pt x="12" y="220"/>
                    <a:pt x="12" y="220"/>
                  </a:cubicBezTo>
                  <a:cubicBezTo>
                    <a:pt x="11" y="220"/>
                    <a:pt x="9" y="219"/>
                    <a:pt x="9" y="217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1"/>
                    <a:pt x="11" y="10"/>
                    <a:pt x="12" y="10"/>
                  </a:cubicBezTo>
                  <a:cubicBezTo>
                    <a:pt x="107" y="10"/>
                    <a:pt x="107" y="10"/>
                    <a:pt x="107" y="10"/>
                  </a:cubicBezTo>
                  <a:cubicBezTo>
                    <a:pt x="107" y="44"/>
                    <a:pt x="107" y="44"/>
                    <a:pt x="107" y="44"/>
                  </a:cubicBezTo>
                  <a:cubicBezTo>
                    <a:pt x="107" y="47"/>
                    <a:pt x="109" y="49"/>
                    <a:pt x="112" y="49"/>
                  </a:cubicBezTo>
                  <a:cubicBezTo>
                    <a:pt x="147" y="49"/>
                    <a:pt x="147" y="49"/>
                    <a:pt x="147" y="49"/>
                  </a:cubicBezTo>
                  <a:cubicBezTo>
                    <a:pt x="147" y="217"/>
                    <a:pt x="147" y="217"/>
                    <a:pt x="147" y="217"/>
                  </a:cubicBezTo>
                  <a:cubicBezTo>
                    <a:pt x="147" y="219"/>
                    <a:pt x="145" y="220"/>
                    <a:pt x="144" y="220"/>
                  </a:cubicBezTo>
                  <a:close/>
                </a:path>
              </a:pathLst>
            </a:custGeom>
            <a:solidFill>
              <a:srgbClr val="15BABA"/>
            </a:solidFill>
            <a:ln>
              <a:noFill/>
            </a:ln>
          </p:spPr>
          <p:txBody>
            <a:bodyPr spcFirstLastPara="1" wrap="square" lIns="80675" tIns="40325" rIns="80675" bIns="403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88"/>
                <a:buFont typeface="Arial"/>
                <a:buNone/>
              </a:pPr>
              <a:endParaRPr sz="15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50;p6">
              <a:extLst>
                <a:ext uri="{FF2B5EF4-FFF2-40B4-BE49-F238E27FC236}">
                  <a16:creationId xmlns:a16="http://schemas.microsoft.com/office/drawing/2014/main" id="{397F6E14-141F-2D7E-F861-08D1077C26F8}"/>
                </a:ext>
              </a:extLst>
            </p:cNvPr>
            <p:cNvSpPr/>
            <p:nvPr/>
          </p:nvSpPr>
          <p:spPr>
            <a:xfrm>
              <a:off x="2179638" y="152400"/>
              <a:ext cx="122238" cy="554038"/>
            </a:xfrm>
            <a:custGeom>
              <a:avLst/>
              <a:gdLst/>
              <a:ahLst/>
              <a:cxnLst/>
              <a:rect l="l" t="t" r="r" b="b"/>
              <a:pathLst>
                <a:path w="50" h="227" extrusionOk="0">
                  <a:moveTo>
                    <a:pt x="48" y="4"/>
                  </a:moveTo>
                  <a:cubicBezTo>
                    <a:pt x="47" y="2"/>
                    <a:pt x="44" y="0"/>
                    <a:pt x="41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4" y="2"/>
                    <a:pt x="2" y="4"/>
                  </a:cubicBezTo>
                  <a:cubicBezTo>
                    <a:pt x="1" y="6"/>
                    <a:pt x="0" y="9"/>
                    <a:pt x="0" y="12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2"/>
                    <a:pt x="0" y="163"/>
                    <a:pt x="1" y="164"/>
                  </a:cubicBezTo>
                  <a:cubicBezTo>
                    <a:pt x="17" y="220"/>
                    <a:pt x="17" y="220"/>
                    <a:pt x="17" y="220"/>
                  </a:cubicBezTo>
                  <a:cubicBezTo>
                    <a:pt x="18" y="225"/>
                    <a:pt x="21" y="227"/>
                    <a:pt x="25" y="227"/>
                  </a:cubicBezTo>
                  <a:cubicBezTo>
                    <a:pt x="25" y="224"/>
                    <a:pt x="25" y="224"/>
                    <a:pt x="25" y="224"/>
                  </a:cubicBezTo>
                  <a:cubicBezTo>
                    <a:pt x="25" y="224"/>
                    <a:pt x="25" y="224"/>
                    <a:pt x="25" y="224"/>
                  </a:cubicBezTo>
                  <a:cubicBezTo>
                    <a:pt x="25" y="227"/>
                    <a:pt x="25" y="227"/>
                    <a:pt x="25" y="227"/>
                  </a:cubicBezTo>
                  <a:cubicBezTo>
                    <a:pt x="25" y="227"/>
                    <a:pt x="25" y="227"/>
                    <a:pt x="25" y="227"/>
                  </a:cubicBezTo>
                  <a:cubicBezTo>
                    <a:pt x="28" y="227"/>
                    <a:pt x="31" y="226"/>
                    <a:pt x="32" y="223"/>
                  </a:cubicBezTo>
                  <a:cubicBezTo>
                    <a:pt x="33" y="222"/>
                    <a:pt x="34" y="221"/>
                    <a:pt x="34" y="220"/>
                  </a:cubicBezTo>
                  <a:cubicBezTo>
                    <a:pt x="50" y="164"/>
                    <a:pt x="50" y="164"/>
                    <a:pt x="50" y="164"/>
                  </a:cubicBezTo>
                  <a:cubicBezTo>
                    <a:pt x="50" y="163"/>
                    <a:pt x="50" y="162"/>
                    <a:pt x="50" y="160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9"/>
                    <a:pt x="50" y="6"/>
                    <a:pt x="48" y="4"/>
                  </a:cubicBezTo>
                  <a:close/>
                  <a:moveTo>
                    <a:pt x="10" y="10"/>
                  </a:move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1"/>
                    <a:pt x="41" y="12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9" y="156"/>
                    <a:pt x="9" y="156"/>
                    <a:pt x="9" y="156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1"/>
                    <a:pt x="10" y="10"/>
                    <a:pt x="10" y="10"/>
                  </a:cubicBezTo>
                  <a:close/>
                  <a:moveTo>
                    <a:pt x="29" y="204"/>
                  </a:moveTo>
                  <a:cubicBezTo>
                    <a:pt x="22" y="204"/>
                    <a:pt x="22" y="204"/>
                    <a:pt x="22" y="204"/>
                  </a:cubicBezTo>
                  <a:cubicBezTo>
                    <a:pt x="11" y="165"/>
                    <a:pt x="11" y="165"/>
                    <a:pt x="11" y="165"/>
                  </a:cubicBezTo>
                  <a:cubicBezTo>
                    <a:pt x="40" y="165"/>
                    <a:pt x="40" y="165"/>
                    <a:pt x="40" y="165"/>
                  </a:cubicBezTo>
                  <a:lnTo>
                    <a:pt x="29" y="204"/>
                  </a:lnTo>
                  <a:close/>
                </a:path>
              </a:pathLst>
            </a:custGeom>
            <a:solidFill>
              <a:srgbClr val="15BABA"/>
            </a:solidFill>
            <a:ln>
              <a:noFill/>
            </a:ln>
          </p:spPr>
          <p:txBody>
            <a:bodyPr spcFirstLastPara="1" wrap="square" lIns="80675" tIns="40325" rIns="80675" bIns="403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88"/>
                <a:buFont typeface="Arial"/>
                <a:buNone/>
              </a:pPr>
              <a:endParaRPr sz="15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" name="Google Shape;151;p6">
            <a:extLst>
              <a:ext uri="{FF2B5EF4-FFF2-40B4-BE49-F238E27FC236}">
                <a16:creationId xmlns:a16="http://schemas.microsoft.com/office/drawing/2014/main" id="{6B8FF4D3-AA3E-7B18-BDB7-6E425D52A6E7}"/>
              </a:ext>
            </a:extLst>
          </p:cNvPr>
          <p:cNvSpPr/>
          <p:nvPr/>
        </p:nvSpPr>
        <p:spPr>
          <a:xfrm>
            <a:off x="4393082" y="1513697"/>
            <a:ext cx="562115" cy="493993"/>
          </a:xfrm>
          <a:custGeom>
            <a:avLst/>
            <a:gdLst/>
            <a:ahLst/>
            <a:cxnLst/>
            <a:rect l="l" t="t" r="r" b="b"/>
            <a:pathLst>
              <a:path w="245" h="229" extrusionOk="0">
                <a:moveTo>
                  <a:pt x="176" y="0"/>
                </a:moveTo>
                <a:cubicBezTo>
                  <a:pt x="155" y="0"/>
                  <a:pt x="136" y="9"/>
                  <a:pt x="122" y="23"/>
                </a:cubicBezTo>
                <a:cubicBezTo>
                  <a:pt x="108" y="9"/>
                  <a:pt x="89" y="0"/>
                  <a:pt x="69" y="0"/>
                </a:cubicBezTo>
                <a:cubicBezTo>
                  <a:pt x="31" y="0"/>
                  <a:pt x="0" y="31"/>
                  <a:pt x="0" y="69"/>
                </a:cubicBezTo>
                <a:cubicBezTo>
                  <a:pt x="0" y="84"/>
                  <a:pt x="4" y="98"/>
                  <a:pt x="13" y="110"/>
                </a:cubicBezTo>
                <a:cubicBezTo>
                  <a:pt x="109" y="223"/>
                  <a:pt x="109" y="223"/>
                  <a:pt x="109" y="223"/>
                </a:cubicBezTo>
                <a:cubicBezTo>
                  <a:pt x="112" y="227"/>
                  <a:pt x="116" y="229"/>
                  <a:pt x="121" y="229"/>
                </a:cubicBezTo>
                <a:cubicBezTo>
                  <a:pt x="121" y="229"/>
                  <a:pt x="121" y="229"/>
                  <a:pt x="121" y="229"/>
                </a:cubicBezTo>
                <a:cubicBezTo>
                  <a:pt x="125" y="229"/>
                  <a:pt x="130" y="227"/>
                  <a:pt x="133" y="224"/>
                </a:cubicBezTo>
                <a:cubicBezTo>
                  <a:pt x="229" y="113"/>
                  <a:pt x="229" y="113"/>
                  <a:pt x="229" y="113"/>
                </a:cubicBezTo>
                <a:cubicBezTo>
                  <a:pt x="239" y="101"/>
                  <a:pt x="245" y="85"/>
                  <a:pt x="245" y="69"/>
                </a:cubicBezTo>
                <a:cubicBezTo>
                  <a:pt x="245" y="31"/>
                  <a:pt x="214" y="0"/>
                  <a:pt x="176" y="0"/>
                </a:cubicBezTo>
                <a:close/>
                <a:moveTo>
                  <a:pt x="221" y="107"/>
                </a:moveTo>
                <a:cubicBezTo>
                  <a:pt x="125" y="217"/>
                  <a:pt x="125" y="217"/>
                  <a:pt x="125" y="217"/>
                </a:cubicBezTo>
                <a:cubicBezTo>
                  <a:pt x="124" y="218"/>
                  <a:pt x="123" y="219"/>
                  <a:pt x="121" y="219"/>
                </a:cubicBezTo>
                <a:cubicBezTo>
                  <a:pt x="121" y="224"/>
                  <a:pt x="121" y="224"/>
                  <a:pt x="121" y="224"/>
                </a:cubicBezTo>
                <a:cubicBezTo>
                  <a:pt x="121" y="219"/>
                  <a:pt x="121" y="219"/>
                  <a:pt x="121" y="219"/>
                </a:cubicBezTo>
                <a:cubicBezTo>
                  <a:pt x="119" y="219"/>
                  <a:pt x="118" y="218"/>
                  <a:pt x="117" y="217"/>
                </a:cubicBezTo>
                <a:cubicBezTo>
                  <a:pt x="21" y="104"/>
                  <a:pt x="21" y="104"/>
                  <a:pt x="21" y="104"/>
                </a:cubicBezTo>
                <a:cubicBezTo>
                  <a:pt x="14" y="94"/>
                  <a:pt x="10" y="82"/>
                  <a:pt x="10" y="69"/>
                </a:cubicBezTo>
                <a:cubicBezTo>
                  <a:pt x="10" y="36"/>
                  <a:pt x="36" y="10"/>
                  <a:pt x="69" y="10"/>
                </a:cubicBezTo>
                <a:cubicBezTo>
                  <a:pt x="88" y="10"/>
                  <a:pt x="106" y="19"/>
                  <a:pt x="118" y="34"/>
                </a:cubicBezTo>
                <a:cubicBezTo>
                  <a:pt x="119" y="35"/>
                  <a:pt x="121" y="36"/>
                  <a:pt x="122" y="36"/>
                </a:cubicBezTo>
                <a:cubicBezTo>
                  <a:pt x="124" y="36"/>
                  <a:pt x="125" y="35"/>
                  <a:pt x="126" y="34"/>
                </a:cubicBezTo>
                <a:cubicBezTo>
                  <a:pt x="138" y="19"/>
                  <a:pt x="156" y="10"/>
                  <a:pt x="176" y="10"/>
                </a:cubicBezTo>
                <a:cubicBezTo>
                  <a:pt x="208" y="10"/>
                  <a:pt x="235" y="36"/>
                  <a:pt x="235" y="69"/>
                </a:cubicBezTo>
                <a:cubicBezTo>
                  <a:pt x="235" y="83"/>
                  <a:pt x="230" y="96"/>
                  <a:pt x="221" y="107"/>
                </a:cubicBezTo>
                <a:close/>
              </a:path>
            </a:pathLst>
          </a:custGeom>
          <a:solidFill>
            <a:srgbClr val="15BABA"/>
          </a:solidFill>
          <a:ln>
            <a:noFill/>
          </a:ln>
        </p:spPr>
        <p:txBody>
          <a:bodyPr spcFirstLastPara="1" wrap="square" lIns="80675" tIns="40325" rIns="80675" bIns="403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88"/>
              <a:buFont typeface="Arial"/>
              <a:buNone/>
            </a:pPr>
            <a:endParaRPr sz="1588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" name="Google Shape;152;p6">
            <a:extLst>
              <a:ext uri="{FF2B5EF4-FFF2-40B4-BE49-F238E27FC236}">
                <a16:creationId xmlns:a16="http://schemas.microsoft.com/office/drawing/2014/main" id="{3F66444B-CB7D-569B-3B24-A0C085AA3161}"/>
              </a:ext>
            </a:extLst>
          </p:cNvPr>
          <p:cNvGrpSpPr/>
          <p:nvPr/>
        </p:nvGrpSpPr>
        <p:grpSpPr>
          <a:xfrm>
            <a:off x="1459024" y="1517193"/>
            <a:ext cx="569991" cy="487024"/>
            <a:chOff x="12592050" y="3254375"/>
            <a:chExt cx="660400" cy="661987"/>
          </a:xfrm>
        </p:grpSpPr>
        <p:sp>
          <p:nvSpPr>
            <p:cNvPr id="27" name="Google Shape;153;p6">
              <a:extLst>
                <a:ext uri="{FF2B5EF4-FFF2-40B4-BE49-F238E27FC236}">
                  <a16:creationId xmlns:a16="http://schemas.microsoft.com/office/drawing/2014/main" id="{0E60B1D9-1EB0-7719-97EA-37E5FED10015}"/>
                </a:ext>
              </a:extLst>
            </p:cNvPr>
            <p:cNvSpPr/>
            <p:nvPr/>
          </p:nvSpPr>
          <p:spPr>
            <a:xfrm>
              <a:off x="12592050" y="3254375"/>
              <a:ext cx="660400" cy="661987"/>
            </a:xfrm>
            <a:custGeom>
              <a:avLst/>
              <a:gdLst/>
              <a:ahLst/>
              <a:cxnLst/>
              <a:rect l="l" t="t" r="r" b="b"/>
              <a:pathLst>
                <a:path w="235" h="235" extrusionOk="0">
                  <a:moveTo>
                    <a:pt x="221" y="14"/>
                  </a:moveTo>
                  <a:cubicBezTo>
                    <a:pt x="212" y="5"/>
                    <a:pt x="200" y="0"/>
                    <a:pt x="187" y="0"/>
                  </a:cubicBezTo>
                  <a:cubicBezTo>
                    <a:pt x="172" y="0"/>
                    <a:pt x="158" y="6"/>
                    <a:pt x="148" y="17"/>
                  </a:cubicBezTo>
                  <a:cubicBezTo>
                    <a:pt x="138" y="27"/>
                    <a:pt x="132" y="40"/>
                    <a:pt x="131" y="53"/>
                  </a:cubicBezTo>
                  <a:cubicBezTo>
                    <a:pt x="131" y="56"/>
                    <a:pt x="131" y="58"/>
                    <a:pt x="131" y="60"/>
                  </a:cubicBezTo>
                  <a:cubicBezTo>
                    <a:pt x="11" y="196"/>
                    <a:pt x="11" y="196"/>
                    <a:pt x="11" y="196"/>
                  </a:cubicBezTo>
                  <a:cubicBezTo>
                    <a:pt x="9" y="198"/>
                    <a:pt x="9" y="201"/>
                    <a:pt x="11" y="203"/>
                  </a:cubicBezTo>
                  <a:cubicBezTo>
                    <a:pt x="18" y="210"/>
                    <a:pt x="18" y="210"/>
                    <a:pt x="18" y="210"/>
                  </a:cubicBezTo>
                  <a:cubicBezTo>
                    <a:pt x="1" y="226"/>
                    <a:pt x="1" y="226"/>
                    <a:pt x="1" y="226"/>
                  </a:cubicBezTo>
                  <a:cubicBezTo>
                    <a:pt x="0" y="228"/>
                    <a:pt x="0" y="231"/>
                    <a:pt x="1" y="233"/>
                  </a:cubicBezTo>
                  <a:cubicBezTo>
                    <a:pt x="2" y="234"/>
                    <a:pt x="4" y="235"/>
                    <a:pt x="5" y="235"/>
                  </a:cubicBezTo>
                  <a:cubicBezTo>
                    <a:pt x="6" y="235"/>
                    <a:pt x="7" y="234"/>
                    <a:pt x="8" y="233"/>
                  </a:cubicBezTo>
                  <a:cubicBezTo>
                    <a:pt x="25" y="217"/>
                    <a:pt x="25" y="217"/>
                    <a:pt x="25" y="217"/>
                  </a:cubicBezTo>
                  <a:cubicBezTo>
                    <a:pt x="32" y="224"/>
                    <a:pt x="32" y="224"/>
                    <a:pt x="32" y="224"/>
                  </a:cubicBezTo>
                  <a:cubicBezTo>
                    <a:pt x="33" y="225"/>
                    <a:pt x="35" y="225"/>
                    <a:pt x="36" y="225"/>
                  </a:cubicBezTo>
                  <a:cubicBezTo>
                    <a:pt x="37" y="225"/>
                    <a:pt x="38" y="225"/>
                    <a:pt x="39" y="224"/>
                  </a:cubicBezTo>
                  <a:cubicBezTo>
                    <a:pt x="176" y="103"/>
                    <a:pt x="176" y="103"/>
                    <a:pt x="176" y="103"/>
                  </a:cubicBezTo>
                  <a:cubicBezTo>
                    <a:pt x="177" y="103"/>
                    <a:pt x="178" y="103"/>
                    <a:pt x="179" y="103"/>
                  </a:cubicBezTo>
                  <a:cubicBezTo>
                    <a:pt x="193" y="103"/>
                    <a:pt x="207" y="97"/>
                    <a:pt x="218" y="87"/>
                  </a:cubicBezTo>
                  <a:cubicBezTo>
                    <a:pt x="228" y="77"/>
                    <a:pt x="234" y="64"/>
                    <a:pt x="234" y="50"/>
                  </a:cubicBezTo>
                  <a:cubicBezTo>
                    <a:pt x="235" y="36"/>
                    <a:pt x="230" y="23"/>
                    <a:pt x="221" y="14"/>
                  </a:cubicBezTo>
                  <a:close/>
                  <a:moveTo>
                    <a:pt x="214" y="21"/>
                  </a:moveTo>
                  <a:cubicBezTo>
                    <a:pt x="221" y="28"/>
                    <a:pt x="225" y="39"/>
                    <a:pt x="225" y="50"/>
                  </a:cubicBezTo>
                  <a:cubicBezTo>
                    <a:pt x="224" y="58"/>
                    <a:pt x="222" y="66"/>
                    <a:pt x="217" y="73"/>
                  </a:cubicBezTo>
                  <a:cubicBezTo>
                    <a:pt x="216" y="73"/>
                    <a:pt x="216" y="74"/>
                    <a:pt x="215" y="74"/>
                  </a:cubicBezTo>
                  <a:cubicBezTo>
                    <a:pt x="212" y="77"/>
                    <a:pt x="206" y="78"/>
                    <a:pt x="199" y="76"/>
                  </a:cubicBezTo>
                  <a:cubicBezTo>
                    <a:pt x="191" y="73"/>
                    <a:pt x="182" y="68"/>
                    <a:pt x="174" y="60"/>
                  </a:cubicBezTo>
                  <a:cubicBezTo>
                    <a:pt x="167" y="52"/>
                    <a:pt x="161" y="44"/>
                    <a:pt x="159" y="35"/>
                  </a:cubicBezTo>
                  <a:cubicBezTo>
                    <a:pt x="157" y="28"/>
                    <a:pt x="157" y="22"/>
                    <a:pt x="161" y="19"/>
                  </a:cubicBezTo>
                  <a:cubicBezTo>
                    <a:pt x="161" y="19"/>
                    <a:pt x="161" y="18"/>
                    <a:pt x="162" y="18"/>
                  </a:cubicBezTo>
                  <a:cubicBezTo>
                    <a:pt x="169" y="13"/>
                    <a:pt x="178" y="10"/>
                    <a:pt x="187" y="10"/>
                  </a:cubicBezTo>
                  <a:cubicBezTo>
                    <a:pt x="197" y="10"/>
                    <a:pt x="207" y="14"/>
                    <a:pt x="214" y="21"/>
                  </a:cubicBezTo>
                  <a:close/>
                  <a:moveTo>
                    <a:pt x="148" y="31"/>
                  </a:moveTo>
                  <a:cubicBezTo>
                    <a:pt x="148" y="34"/>
                    <a:pt x="149" y="36"/>
                    <a:pt x="150" y="38"/>
                  </a:cubicBezTo>
                  <a:cubicBezTo>
                    <a:pt x="152" y="48"/>
                    <a:pt x="159" y="58"/>
                    <a:pt x="168" y="67"/>
                  </a:cubicBezTo>
                  <a:cubicBezTo>
                    <a:pt x="176" y="76"/>
                    <a:pt x="187" y="82"/>
                    <a:pt x="196" y="85"/>
                  </a:cubicBezTo>
                  <a:cubicBezTo>
                    <a:pt x="199" y="86"/>
                    <a:pt x="201" y="86"/>
                    <a:pt x="203" y="86"/>
                  </a:cubicBezTo>
                  <a:cubicBezTo>
                    <a:pt x="196" y="91"/>
                    <a:pt x="187" y="94"/>
                    <a:pt x="179" y="94"/>
                  </a:cubicBezTo>
                  <a:cubicBezTo>
                    <a:pt x="169" y="94"/>
                    <a:pt x="159" y="90"/>
                    <a:pt x="152" y="83"/>
                  </a:cubicBezTo>
                  <a:cubicBezTo>
                    <a:pt x="144" y="75"/>
                    <a:pt x="141" y="65"/>
                    <a:pt x="141" y="54"/>
                  </a:cubicBezTo>
                  <a:cubicBezTo>
                    <a:pt x="141" y="46"/>
                    <a:pt x="144" y="38"/>
                    <a:pt x="148" y="31"/>
                  </a:cubicBezTo>
                  <a:close/>
                  <a:moveTo>
                    <a:pt x="36" y="214"/>
                  </a:moveTo>
                  <a:cubicBezTo>
                    <a:pt x="28" y="206"/>
                    <a:pt x="28" y="206"/>
                    <a:pt x="28" y="206"/>
                  </a:cubicBezTo>
                  <a:cubicBezTo>
                    <a:pt x="28" y="206"/>
                    <a:pt x="28" y="206"/>
                    <a:pt x="28" y="206"/>
                  </a:cubicBezTo>
                  <a:cubicBezTo>
                    <a:pt x="28" y="206"/>
                    <a:pt x="28" y="206"/>
                    <a:pt x="28" y="206"/>
                  </a:cubicBezTo>
                  <a:cubicBezTo>
                    <a:pt x="21" y="199"/>
                    <a:pt x="21" y="199"/>
                    <a:pt x="21" y="199"/>
                  </a:cubicBezTo>
                  <a:cubicBezTo>
                    <a:pt x="134" y="72"/>
                    <a:pt x="134" y="72"/>
                    <a:pt x="134" y="72"/>
                  </a:cubicBezTo>
                  <a:cubicBezTo>
                    <a:pt x="136" y="78"/>
                    <a:pt x="140" y="84"/>
                    <a:pt x="145" y="90"/>
                  </a:cubicBezTo>
                  <a:cubicBezTo>
                    <a:pt x="150" y="95"/>
                    <a:pt x="157" y="99"/>
                    <a:pt x="164" y="101"/>
                  </a:cubicBezTo>
                  <a:lnTo>
                    <a:pt x="36" y="214"/>
                  </a:lnTo>
                  <a:close/>
                </a:path>
              </a:pathLst>
            </a:custGeom>
            <a:solidFill>
              <a:srgbClr val="15BABA"/>
            </a:solidFill>
            <a:ln>
              <a:noFill/>
            </a:ln>
          </p:spPr>
          <p:txBody>
            <a:bodyPr spcFirstLastPara="1" wrap="square" lIns="80675" tIns="40325" rIns="80675" bIns="403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88"/>
                <a:buFont typeface="Arial"/>
                <a:buNone/>
              </a:pPr>
              <a:endParaRPr sz="15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54;p6">
              <a:extLst>
                <a:ext uri="{FF2B5EF4-FFF2-40B4-BE49-F238E27FC236}">
                  <a16:creationId xmlns:a16="http://schemas.microsoft.com/office/drawing/2014/main" id="{D1C9250A-2FBD-0B2E-3A9D-A9692082390A}"/>
                </a:ext>
              </a:extLst>
            </p:cNvPr>
            <p:cNvSpPr/>
            <p:nvPr/>
          </p:nvSpPr>
          <p:spPr>
            <a:xfrm>
              <a:off x="12927013" y="3533775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17" h="17" extrusionOk="0">
                  <a:moveTo>
                    <a:pt x="14" y="2"/>
                  </a:moveTo>
                  <a:cubicBezTo>
                    <a:pt x="12" y="0"/>
                    <a:pt x="9" y="0"/>
                    <a:pt x="7" y="2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6"/>
                    <a:pt x="5" y="17"/>
                    <a:pt x="6" y="17"/>
                  </a:cubicBezTo>
                  <a:cubicBezTo>
                    <a:pt x="8" y="17"/>
                    <a:pt x="9" y="16"/>
                    <a:pt x="10" y="15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7" y="8"/>
                    <a:pt x="17" y="5"/>
                    <a:pt x="15" y="3"/>
                  </a:cubicBezTo>
                  <a:lnTo>
                    <a:pt x="14" y="2"/>
                  </a:lnTo>
                  <a:close/>
                </a:path>
              </a:pathLst>
            </a:custGeom>
            <a:solidFill>
              <a:srgbClr val="15BABA"/>
            </a:solidFill>
            <a:ln>
              <a:noFill/>
            </a:ln>
          </p:spPr>
          <p:txBody>
            <a:bodyPr spcFirstLastPara="1" wrap="square" lIns="80675" tIns="40325" rIns="80675" bIns="403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88"/>
                <a:buFont typeface="Arial"/>
                <a:buNone/>
              </a:pPr>
              <a:endParaRPr sz="15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" name="Google Shape;155;p6">
            <a:extLst>
              <a:ext uri="{FF2B5EF4-FFF2-40B4-BE49-F238E27FC236}">
                <a16:creationId xmlns:a16="http://schemas.microsoft.com/office/drawing/2014/main" id="{D5BFF16C-0AD0-DE68-5D0A-2F622CE7940E}"/>
              </a:ext>
            </a:extLst>
          </p:cNvPr>
          <p:cNvSpPr/>
          <p:nvPr/>
        </p:nvSpPr>
        <p:spPr>
          <a:xfrm>
            <a:off x="9276375" y="1951832"/>
            <a:ext cx="2464200" cy="45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E9F7F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E9F7FA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Podcast-Spotify </a:t>
            </a:r>
            <a:endParaRPr sz="1600" b="1" i="0" u="none" strike="noStrike" cap="none" dirty="0">
              <a:solidFill>
                <a:srgbClr val="E9F7FA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E9F7FA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+ YouTube </a:t>
            </a:r>
            <a:endParaRPr sz="1600" b="1" i="0" u="none" strike="noStrike" cap="none" dirty="0">
              <a:solidFill>
                <a:srgbClr val="E9F7FA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E9F7FA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&amp; IG Live Talks</a:t>
            </a:r>
            <a:endParaRPr sz="1200" b="1" i="0" u="none" strike="noStrike" cap="none" dirty="0">
              <a:solidFill>
                <a:srgbClr val="E9F7FA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4C6B"/>
              </a:solidFill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Youth Facilitators/speakers lead interviews and discussions with special guests who share self-care strategies on various wellness and inclusivity resources, tips and strategies.</a:t>
            </a:r>
            <a:endParaRPr sz="1200" b="1" i="0" u="none" strike="noStrike" cap="none" dirty="0">
              <a:solidFill>
                <a:schemeClr val="bg1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grpSp>
        <p:nvGrpSpPr>
          <p:cNvPr id="30" name="Google Shape;156;p6">
            <a:extLst>
              <a:ext uri="{FF2B5EF4-FFF2-40B4-BE49-F238E27FC236}">
                <a16:creationId xmlns:a16="http://schemas.microsoft.com/office/drawing/2014/main" id="{8A7FC901-5915-67F6-A8C2-757BA549DF6F}"/>
              </a:ext>
            </a:extLst>
          </p:cNvPr>
          <p:cNvGrpSpPr/>
          <p:nvPr/>
        </p:nvGrpSpPr>
        <p:grpSpPr>
          <a:xfrm>
            <a:off x="10154176" y="1489669"/>
            <a:ext cx="505603" cy="542054"/>
            <a:chOff x="234950" y="2876550"/>
            <a:chExt cx="506413" cy="542923"/>
          </a:xfrm>
        </p:grpSpPr>
        <p:sp>
          <p:nvSpPr>
            <p:cNvPr id="31" name="Google Shape;157;p6">
              <a:extLst>
                <a:ext uri="{FF2B5EF4-FFF2-40B4-BE49-F238E27FC236}">
                  <a16:creationId xmlns:a16="http://schemas.microsoft.com/office/drawing/2014/main" id="{64E67A4B-7973-97C0-B85B-021170D77847}"/>
                </a:ext>
              </a:extLst>
            </p:cNvPr>
            <p:cNvSpPr/>
            <p:nvPr/>
          </p:nvSpPr>
          <p:spPr>
            <a:xfrm>
              <a:off x="234950" y="2930523"/>
              <a:ext cx="450850" cy="488950"/>
            </a:xfrm>
            <a:custGeom>
              <a:avLst/>
              <a:gdLst/>
              <a:ahLst/>
              <a:cxnLst/>
              <a:rect l="l" t="t" r="r" b="b"/>
              <a:pathLst>
                <a:path w="191" h="207" extrusionOk="0">
                  <a:moveTo>
                    <a:pt x="107" y="2"/>
                  </a:moveTo>
                  <a:cubicBezTo>
                    <a:pt x="106" y="1"/>
                    <a:pt x="104" y="0"/>
                    <a:pt x="103" y="0"/>
                  </a:cubicBezTo>
                  <a:cubicBezTo>
                    <a:pt x="101" y="0"/>
                    <a:pt x="100" y="1"/>
                    <a:pt x="99" y="3"/>
                  </a:cubicBezTo>
                  <a:cubicBezTo>
                    <a:pt x="35" y="125"/>
                    <a:pt x="35" y="125"/>
                    <a:pt x="35" y="125"/>
                  </a:cubicBezTo>
                  <a:cubicBezTo>
                    <a:pt x="21" y="139"/>
                    <a:pt x="21" y="139"/>
                    <a:pt x="21" y="139"/>
                  </a:cubicBezTo>
                  <a:cubicBezTo>
                    <a:pt x="2" y="152"/>
                    <a:pt x="2" y="152"/>
                    <a:pt x="2" y="152"/>
                  </a:cubicBezTo>
                  <a:cubicBezTo>
                    <a:pt x="1" y="152"/>
                    <a:pt x="0" y="154"/>
                    <a:pt x="0" y="155"/>
                  </a:cubicBezTo>
                  <a:cubicBezTo>
                    <a:pt x="0" y="157"/>
                    <a:pt x="0" y="158"/>
                    <a:pt x="1" y="159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32" y="190"/>
                    <a:pt x="34" y="190"/>
                    <a:pt x="35" y="190"/>
                  </a:cubicBezTo>
                  <a:cubicBezTo>
                    <a:pt x="35" y="190"/>
                    <a:pt x="35" y="190"/>
                    <a:pt x="35" y="190"/>
                  </a:cubicBezTo>
                  <a:cubicBezTo>
                    <a:pt x="37" y="190"/>
                    <a:pt x="38" y="190"/>
                    <a:pt x="39" y="188"/>
                  </a:cubicBezTo>
                  <a:cubicBezTo>
                    <a:pt x="50" y="172"/>
                    <a:pt x="50" y="172"/>
                    <a:pt x="50" y="172"/>
                  </a:cubicBezTo>
                  <a:cubicBezTo>
                    <a:pt x="50" y="172"/>
                    <a:pt x="50" y="172"/>
                    <a:pt x="50" y="172"/>
                  </a:cubicBezTo>
                  <a:cubicBezTo>
                    <a:pt x="99" y="205"/>
                    <a:pt x="99" y="205"/>
                    <a:pt x="99" y="205"/>
                  </a:cubicBezTo>
                  <a:cubicBezTo>
                    <a:pt x="101" y="206"/>
                    <a:pt x="103" y="207"/>
                    <a:pt x="105" y="207"/>
                  </a:cubicBezTo>
                  <a:cubicBezTo>
                    <a:pt x="108" y="207"/>
                    <a:pt x="110" y="206"/>
                    <a:pt x="112" y="204"/>
                  </a:cubicBezTo>
                  <a:cubicBezTo>
                    <a:pt x="118" y="199"/>
                    <a:pt x="118" y="199"/>
                    <a:pt x="118" y="199"/>
                  </a:cubicBezTo>
                  <a:cubicBezTo>
                    <a:pt x="120" y="197"/>
                    <a:pt x="121" y="194"/>
                    <a:pt x="121" y="192"/>
                  </a:cubicBezTo>
                  <a:cubicBezTo>
                    <a:pt x="121" y="189"/>
                    <a:pt x="120" y="187"/>
                    <a:pt x="118" y="185"/>
                  </a:cubicBezTo>
                  <a:cubicBezTo>
                    <a:pt x="118" y="185"/>
                    <a:pt x="118" y="184"/>
                    <a:pt x="117" y="184"/>
                  </a:cubicBezTo>
                  <a:cubicBezTo>
                    <a:pt x="70" y="153"/>
                    <a:pt x="70" y="153"/>
                    <a:pt x="70" y="153"/>
                  </a:cubicBezTo>
                  <a:cubicBezTo>
                    <a:pt x="188" y="91"/>
                    <a:pt x="188" y="91"/>
                    <a:pt x="188" y="91"/>
                  </a:cubicBezTo>
                  <a:cubicBezTo>
                    <a:pt x="189" y="91"/>
                    <a:pt x="190" y="89"/>
                    <a:pt x="190" y="88"/>
                  </a:cubicBezTo>
                  <a:cubicBezTo>
                    <a:pt x="191" y="86"/>
                    <a:pt x="190" y="85"/>
                    <a:pt x="189" y="84"/>
                  </a:cubicBezTo>
                  <a:lnTo>
                    <a:pt x="107" y="2"/>
                  </a:lnTo>
                  <a:close/>
                  <a:moveTo>
                    <a:pt x="39" y="135"/>
                  </a:moveTo>
                  <a:cubicBezTo>
                    <a:pt x="56" y="151"/>
                    <a:pt x="56" y="151"/>
                    <a:pt x="56" y="151"/>
                  </a:cubicBezTo>
                  <a:cubicBezTo>
                    <a:pt x="55" y="152"/>
                    <a:pt x="55" y="152"/>
                    <a:pt x="55" y="152"/>
                  </a:cubicBezTo>
                  <a:cubicBezTo>
                    <a:pt x="55" y="152"/>
                    <a:pt x="55" y="152"/>
                    <a:pt x="55" y="152"/>
                  </a:cubicBezTo>
                  <a:cubicBezTo>
                    <a:pt x="49" y="158"/>
                    <a:pt x="49" y="158"/>
                    <a:pt x="49" y="158"/>
                  </a:cubicBezTo>
                  <a:cubicBezTo>
                    <a:pt x="49" y="158"/>
                    <a:pt x="49" y="158"/>
                    <a:pt x="49" y="158"/>
                  </a:cubicBezTo>
                  <a:cubicBezTo>
                    <a:pt x="49" y="158"/>
                    <a:pt x="49" y="158"/>
                    <a:pt x="49" y="158"/>
                  </a:cubicBezTo>
                  <a:cubicBezTo>
                    <a:pt x="32" y="141"/>
                    <a:pt x="32" y="141"/>
                    <a:pt x="32" y="141"/>
                  </a:cubicBezTo>
                  <a:lnTo>
                    <a:pt x="39" y="135"/>
                  </a:lnTo>
                  <a:close/>
                  <a:moveTo>
                    <a:pt x="34" y="178"/>
                  </a:moveTo>
                  <a:cubicBezTo>
                    <a:pt x="12" y="156"/>
                    <a:pt x="12" y="156"/>
                    <a:pt x="12" y="156"/>
                  </a:cubicBezTo>
                  <a:cubicBezTo>
                    <a:pt x="25" y="148"/>
                    <a:pt x="25" y="148"/>
                    <a:pt x="25" y="148"/>
                  </a:cubicBezTo>
                  <a:cubicBezTo>
                    <a:pt x="43" y="165"/>
                    <a:pt x="43" y="165"/>
                    <a:pt x="43" y="165"/>
                  </a:cubicBezTo>
                  <a:lnTo>
                    <a:pt x="34" y="178"/>
                  </a:lnTo>
                  <a:close/>
                  <a:moveTo>
                    <a:pt x="106" y="198"/>
                  </a:moveTo>
                  <a:cubicBezTo>
                    <a:pt x="105" y="198"/>
                    <a:pt x="105" y="198"/>
                    <a:pt x="105" y="198"/>
                  </a:cubicBezTo>
                  <a:cubicBezTo>
                    <a:pt x="105" y="198"/>
                    <a:pt x="105" y="198"/>
                    <a:pt x="105" y="198"/>
                  </a:cubicBezTo>
                  <a:cubicBezTo>
                    <a:pt x="105" y="197"/>
                    <a:pt x="105" y="197"/>
                    <a:pt x="104" y="197"/>
                  </a:cubicBezTo>
                  <a:cubicBezTo>
                    <a:pt x="56" y="165"/>
                    <a:pt x="56" y="165"/>
                    <a:pt x="56" y="165"/>
                  </a:cubicBezTo>
                  <a:cubicBezTo>
                    <a:pt x="56" y="165"/>
                    <a:pt x="56" y="165"/>
                    <a:pt x="56" y="165"/>
                  </a:cubicBezTo>
                  <a:cubicBezTo>
                    <a:pt x="62" y="159"/>
                    <a:pt x="62" y="159"/>
                    <a:pt x="62" y="159"/>
                  </a:cubicBezTo>
                  <a:cubicBezTo>
                    <a:pt x="62" y="159"/>
                    <a:pt x="63" y="159"/>
                    <a:pt x="63" y="159"/>
                  </a:cubicBezTo>
                  <a:cubicBezTo>
                    <a:pt x="111" y="192"/>
                    <a:pt x="111" y="192"/>
                    <a:pt x="111" y="192"/>
                  </a:cubicBezTo>
                  <a:lnTo>
                    <a:pt x="106" y="198"/>
                  </a:lnTo>
                  <a:close/>
                  <a:moveTo>
                    <a:pt x="64" y="146"/>
                  </a:moveTo>
                  <a:cubicBezTo>
                    <a:pt x="45" y="127"/>
                    <a:pt x="45" y="127"/>
                    <a:pt x="45" y="127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78" y="86"/>
                    <a:pt x="178" y="86"/>
                    <a:pt x="178" y="86"/>
                  </a:cubicBezTo>
                  <a:lnTo>
                    <a:pt x="64" y="146"/>
                  </a:lnTo>
                  <a:close/>
                </a:path>
              </a:pathLst>
            </a:custGeom>
            <a:solidFill>
              <a:srgbClr val="15BABA"/>
            </a:solidFill>
            <a:ln>
              <a:noFill/>
            </a:ln>
          </p:spPr>
          <p:txBody>
            <a:bodyPr spcFirstLastPara="1" wrap="square" lIns="80675" tIns="40325" rIns="80675" bIns="403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88"/>
                <a:buFont typeface="Arial"/>
                <a:buNone/>
              </a:pPr>
              <a:endParaRPr sz="15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58;p6">
              <a:extLst>
                <a:ext uri="{FF2B5EF4-FFF2-40B4-BE49-F238E27FC236}">
                  <a16:creationId xmlns:a16="http://schemas.microsoft.com/office/drawing/2014/main" id="{CCDF5DBD-18F2-50A2-BBE7-727F34AF806C}"/>
                </a:ext>
              </a:extLst>
            </p:cNvPr>
            <p:cNvSpPr/>
            <p:nvPr/>
          </p:nvSpPr>
          <p:spPr>
            <a:xfrm>
              <a:off x="554038" y="2876550"/>
              <a:ext cx="187325" cy="190500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58" y="22"/>
                  </a:moveTo>
                  <a:cubicBezTo>
                    <a:pt x="44" y="8"/>
                    <a:pt x="25" y="0"/>
                    <a:pt x="4" y="1"/>
                  </a:cubicBezTo>
                  <a:cubicBezTo>
                    <a:pt x="2" y="1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22" y="10"/>
                    <a:pt x="39" y="17"/>
                    <a:pt x="51" y="29"/>
                  </a:cubicBezTo>
                  <a:cubicBezTo>
                    <a:pt x="64" y="41"/>
                    <a:pt x="70" y="58"/>
                    <a:pt x="70" y="76"/>
                  </a:cubicBezTo>
                  <a:cubicBezTo>
                    <a:pt x="70" y="78"/>
                    <a:pt x="72" y="80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7" y="81"/>
                    <a:pt x="79" y="78"/>
                    <a:pt x="79" y="76"/>
                  </a:cubicBezTo>
                  <a:cubicBezTo>
                    <a:pt x="80" y="56"/>
                    <a:pt x="72" y="37"/>
                    <a:pt x="58" y="22"/>
                  </a:cubicBezTo>
                  <a:close/>
                </a:path>
              </a:pathLst>
            </a:custGeom>
            <a:solidFill>
              <a:srgbClr val="15BABA"/>
            </a:solidFill>
            <a:ln>
              <a:noFill/>
            </a:ln>
          </p:spPr>
          <p:txBody>
            <a:bodyPr spcFirstLastPara="1" wrap="square" lIns="80675" tIns="40325" rIns="80675" bIns="403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88"/>
                <a:buFont typeface="Arial"/>
                <a:buNone/>
              </a:pPr>
              <a:endParaRPr sz="15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59;p6">
              <a:extLst>
                <a:ext uri="{FF2B5EF4-FFF2-40B4-BE49-F238E27FC236}">
                  <a16:creationId xmlns:a16="http://schemas.microsoft.com/office/drawing/2014/main" id="{3D039E1F-D740-5000-5918-1AE3EDEDD229}"/>
                </a:ext>
              </a:extLst>
            </p:cNvPr>
            <p:cNvSpPr/>
            <p:nvPr/>
          </p:nvSpPr>
          <p:spPr>
            <a:xfrm>
              <a:off x="565150" y="2944813"/>
              <a:ext cx="107950" cy="107950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41" y="46"/>
                  </a:moveTo>
                  <a:cubicBezTo>
                    <a:pt x="41" y="46"/>
                    <a:pt x="41" y="46"/>
                    <a:pt x="41" y="46"/>
                  </a:cubicBezTo>
                  <a:cubicBezTo>
                    <a:pt x="43" y="46"/>
                    <a:pt x="46" y="44"/>
                    <a:pt x="46" y="42"/>
                  </a:cubicBezTo>
                  <a:cubicBezTo>
                    <a:pt x="46" y="31"/>
                    <a:pt x="42" y="20"/>
                    <a:pt x="34" y="12"/>
                  </a:cubicBezTo>
                  <a:cubicBezTo>
                    <a:pt x="27" y="4"/>
                    <a:pt x="16" y="0"/>
                    <a:pt x="5" y="1"/>
                  </a:cubicBezTo>
                  <a:cubicBezTo>
                    <a:pt x="2" y="1"/>
                    <a:pt x="0" y="3"/>
                    <a:pt x="0" y="6"/>
                  </a:cubicBezTo>
                  <a:cubicBezTo>
                    <a:pt x="0" y="8"/>
                    <a:pt x="3" y="10"/>
                    <a:pt x="5" y="10"/>
                  </a:cubicBezTo>
                  <a:cubicBezTo>
                    <a:pt x="14" y="10"/>
                    <a:pt x="22" y="13"/>
                    <a:pt x="28" y="19"/>
                  </a:cubicBezTo>
                  <a:cubicBezTo>
                    <a:pt x="34" y="24"/>
                    <a:pt x="37" y="33"/>
                    <a:pt x="36" y="41"/>
                  </a:cubicBezTo>
                  <a:cubicBezTo>
                    <a:pt x="36" y="44"/>
                    <a:pt x="38" y="46"/>
                    <a:pt x="41" y="46"/>
                  </a:cubicBezTo>
                  <a:close/>
                </a:path>
              </a:pathLst>
            </a:custGeom>
            <a:solidFill>
              <a:srgbClr val="15BABA"/>
            </a:solidFill>
            <a:ln>
              <a:noFill/>
            </a:ln>
          </p:spPr>
          <p:txBody>
            <a:bodyPr spcFirstLastPara="1" wrap="square" lIns="80675" tIns="40325" rIns="80675" bIns="403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88"/>
                <a:buFont typeface="Arial"/>
                <a:buNone/>
              </a:pPr>
              <a:endParaRPr sz="15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B3E4A-4F8B-D5DC-D7B1-EDBFB2EE8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244" y="683599"/>
            <a:ext cx="6137512" cy="381392"/>
          </a:xfrm>
        </p:spPr>
        <p:txBody>
          <a:bodyPr>
            <a:noAutofit/>
          </a:bodyPr>
          <a:lstStyle/>
          <a:p>
            <a:pPr algn="ctr"/>
            <a:r>
              <a:rPr lang="en-CA" sz="2800" b="1" i="0" u="none" strike="noStrike" dirty="0">
                <a:solidFill>
                  <a:srgbClr val="EE3024"/>
                </a:solidFill>
                <a:effectLst/>
                <a:latin typeface="Poppins" pitchFamily="2" charset="77"/>
                <a:cs typeface="Poppins" pitchFamily="2" charset="77"/>
              </a:rPr>
              <a:t>RESEARCH</a:t>
            </a:r>
            <a:r>
              <a:rPr lang="en-CA" sz="2800" b="1" i="0" u="none" strike="noStrike" dirty="0">
                <a:solidFill>
                  <a:srgbClr val="017B91"/>
                </a:solidFill>
                <a:effectLst/>
                <a:latin typeface="Poppins" pitchFamily="2" charset="77"/>
                <a:cs typeface="Poppins" pitchFamily="2" charset="77"/>
              </a:rPr>
              <a:t> SHOWS</a:t>
            </a:r>
            <a:endParaRPr lang="en-US" sz="2800" b="1" dirty="0">
              <a:solidFill>
                <a:srgbClr val="017B9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4700EA-5F57-09CC-8E47-16AC059F1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5518" y="1330562"/>
            <a:ext cx="9239316" cy="2613394"/>
          </a:xfrm>
        </p:spPr>
        <p:txBody>
          <a:bodyPr>
            <a:normAutofit fontScale="85000" lnSpcReduction="10000"/>
          </a:bodyPr>
          <a:lstStyle/>
          <a:p>
            <a:pPr marL="263525" indent="-34925" algn="l">
              <a:lnSpc>
                <a:spcPct val="150000"/>
              </a:lnSpc>
            </a:pPr>
            <a:r>
              <a:rPr lang="en-CA" sz="1900" b="0" u="none" strike="noStrike" dirty="0">
                <a:solidFill>
                  <a:srgbClr val="004C6B"/>
                </a:solidFill>
                <a:effectLst/>
                <a:latin typeface="Poppins" pitchFamily="2" charset="77"/>
                <a:cs typeface="Poppins" pitchFamily="2" charset="77"/>
              </a:rPr>
              <a:t>	</a:t>
            </a:r>
            <a:r>
              <a:rPr lang="en-US" sz="1900" i="1" u="none" strike="noStrike" dirty="0">
                <a:solidFill>
                  <a:srgbClr val="004C6B"/>
                </a:solidFill>
                <a:effectLst/>
                <a:latin typeface="Poppins" pitchFamily="2" charset="77"/>
                <a:cs typeface="Poppins" pitchFamily="2" charset="77"/>
              </a:rPr>
              <a:t>Research indicates that strategic investments in mental health care would save more than they would cost, both in economic savings and budgetary savings...every $1 invested in covering psychological services would yield from $1.78 to $3.15 in savings...ultimately yield a total of $1 billion in budgetary savings after just 11 years. </a:t>
            </a:r>
          </a:p>
          <a:p>
            <a:pPr marL="263525" indent="-34925" algn="r">
              <a:lnSpc>
                <a:spcPct val="120000"/>
              </a:lnSpc>
            </a:pPr>
            <a:r>
              <a:rPr lang="en-US" sz="1400" u="none" strike="noStrike" dirty="0">
                <a:solidFill>
                  <a:srgbClr val="004C6B"/>
                </a:solidFill>
                <a:effectLst/>
                <a:latin typeface="Poppins" pitchFamily="2" charset="77"/>
                <a:cs typeface="Poppins" pitchFamily="2" charset="77"/>
              </a:rPr>
              <a:t>Henry, A. J, F. (2022). Mental Health care doesn’t need to cost anything. Policy Options. IRPP.</a:t>
            </a:r>
          </a:p>
          <a:p>
            <a:pPr algn="r">
              <a:lnSpc>
                <a:spcPct val="120000"/>
              </a:lnSpc>
            </a:pPr>
            <a:r>
              <a:rPr lang="en-US" sz="1400" u="none" strike="noStrike" dirty="0">
                <a:solidFill>
                  <a:srgbClr val="004C6B"/>
                </a:solidFill>
                <a:effectLst/>
                <a:latin typeface="Poppins" pitchFamily="2" charset="77"/>
                <a:cs typeface="Poppins" pitchFamily="2" charset="77"/>
              </a:rPr>
              <a:t>https://policyoptions.irpp.org/magazines/may-2022/mental-health-investments/</a:t>
            </a:r>
          </a:p>
          <a:p>
            <a:pPr>
              <a:lnSpc>
                <a:spcPct val="120000"/>
              </a:lnSpc>
            </a:pPr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F62CFE-D02B-C907-295B-77429747F3CC}"/>
              </a:ext>
            </a:extLst>
          </p:cNvPr>
          <p:cNvSpPr txBox="1">
            <a:spLocks/>
          </p:cNvSpPr>
          <p:nvPr/>
        </p:nvSpPr>
        <p:spPr>
          <a:xfrm>
            <a:off x="1113741" y="3943956"/>
            <a:ext cx="9462870" cy="261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CA" sz="1600" b="1" u="none" strike="noStrike" dirty="0">
                <a:solidFill>
                  <a:srgbClr val="004C6B"/>
                </a:solidFill>
                <a:effectLst/>
                <a:latin typeface="Poppins" pitchFamily="2" charset="77"/>
                <a:cs typeface="Poppins" pitchFamily="2" charset="77"/>
              </a:rPr>
              <a:t>	</a:t>
            </a:r>
            <a:r>
              <a:rPr lang="en-US" sz="2300" i="1" u="none" strike="noStrike" dirty="0">
                <a:solidFill>
                  <a:srgbClr val="004C6B"/>
                </a:solidFill>
                <a:effectLst/>
                <a:latin typeface="Poppins" pitchFamily="2" charset="77"/>
                <a:cs typeface="Poppins" pitchFamily="2" charset="77"/>
              </a:rPr>
              <a:t>Intervention had a significant and positive effect on promoting mental health by improving social and emotional skills(i.e., self-awareness, self-management, social awareness, relationship skills, responsible decision making) and reducing internalizing and externalizing difficulties.</a:t>
            </a:r>
          </a:p>
          <a:p>
            <a:pPr algn="r">
              <a:lnSpc>
                <a:spcPct val="150000"/>
              </a:lnSpc>
            </a:pPr>
            <a:r>
              <a:rPr lang="en-US" sz="1500" u="none" strike="noStrike" dirty="0" err="1">
                <a:solidFill>
                  <a:srgbClr val="004C6B"/>
                </a:solidFill>
                <a:effectLst/>
                <a:latin typeface="Poppins" pitchFamily="2" charset="77"/>
                <a:cs typeface="Poppins" pitchFamily="2" charset="77"/>
              </a:rPr>
              <a:t>Colomeischi</a:t>
            </a:r>
            <a:r>
              <a:rPr lang="en-US" sz="1500" u="none" strike="noStrike" dirty="0">
                <a:solidFill>
                  <a:srgbClr val="004C6B"/>
                </a:solidFill>
                <a:effectLst/>
                <a:latin typeface="Poppins" pitchFamily="2" charset="77"/>
                <a:cs typeface="Poppins" pitchFamily="2" charset="77"/>
              </a:rPr>
              <a:t>, A. A., Duca, D. S., </a:t>
            </a:r>
            <a:r>
              <a:rPr lang="en-US" sz="1500" u="none" strike="noStrike" dirty="0" err="1">
                <a:solidFill>
                  <a:srgbClr val="004C6B"/>
                </a:solidFill>
                <a:effectLst/>
                <a:latin typeface="Poppins" pitchFamily="2" charset="77"/>
                <a:cs typeface="Poppins" pitchFamily="2" charset="77"/>
              </a:rPr>
              <a:t>Bujor</a:t>
            </a:r>
            <a:r>
              <a:rPr lang="en-US" sz="1500" u="none" strike="noStrike" dirty="0">
                <a:solidFill>
                  <a:srgbClr val="004C6B"/>
                </a:solidFill>
                <a:effectLst/>
                <a:latin typeface="Poppins" pitchFamily="2" charset="77"/>
                <a:cs typeface="Poppins" pitchFamily="2" charset="77"/>
              </a:rPr>
              <a:t>, L., Rusu, P. P., </a:t>
            </a:r>
            <a:r>
              <a:rPr lang="en-US" sz="1500" u="none" strike="noStrike" dirty="0" err="1">
                <a:solidFill>
                  <a:srgbClr val="004C6B"/>
                </a:solidFill>
                <a:effectLst/>
                <a:latin typeface="Poppins" pitchFamily="2" charset="77"/>
                <a:cs typeface="Poppins" pitchFamily="2" charset="77"/>
              </a:rPr>
              <a:t>Grazzani</a:t>
            </a:r>
            <a:r>
              <a:rPr lang="en-US" sz="1500" u="none" strike="noStrike" dirty="0">
                <a:solidFill>
                  <a:srgbClr val="004C6B"/>
                </a:solidFill>
                <a:effectLst/>
                <a:latin typeface="Poppins" pitchFamily="2" charset="77"/>
                <a:cs typeface="Poppins" pitchFamily="2" charset="77"/>
              </a:rPr>
              <a:t>, I., &amp; </a:t>
            </a:r>
            <a:r>
              <a:rPr lang="en-US" sz="1500" u="none" strike="noStrike" dirty="0" err="1">
                <a:solidFill>
                  <a:srgbClr val="004C6B"/>
                </a:solidFill>
                <a:effectLst/>
                <a:latin typeface="Poppins" pitchFamily="2" charset="77"/>
                <a:cs typeface="Poppins" pitchFamily="2" charset="77"/>
              </a:rPr>
              <a:t>Cavioni</a:t>
            </a:r>
            <a:r>
              <a:rPr lang="en-US" sz="1500" u="none" strike="noStrike" dirty="0">
                <a:solidFill>
                  <a:srgbClr val="004C6B"/>
                </a:solidFill>
                <a:effectLst/>
                <a:latin typeface="Poppins" pitchFamily="2" charset="77"/>
                <a:cs typeface="Poppins" pitchFamily="2" charset="77"/>
              </a:rPr>
              <a:t>, V. (2022). Impact of a School Mental Health Program on Children's and Adolescents' Socio-Emotional Skills and Psychosocial Difficulties. Children (Basel, Switzerland)</a:t>
            </a:r>
          </a:p>
          <a:p>
            <a:pPr algn="r">
              <a:lnSpc>
                <a:spcPct val="150000"/>
              </a:lnSpc>
            </a:pPr>
            <a:r>
              <a:rPr lang="en-US" sz="1500" u="none" strike="noStrike" dirty="0">
                <a:solidFill>
                  <a:srgbClr val="004C6B"/>
                </a:solidFill>
                <a:effectLst/>
                <a:latin typeface="Poppins" pitchFamily="2" charset="77"/>
                <a:cs typeface="Poppins" pitchFamily="2" charset="77"/>
              </a:rPr>
              <a:t>https://pmc.ncbi.nlm.nih.gov/articles/PMC9688343/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004C6B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Graphic 4" descr="Open quotation mark outline">
            <a:extLst>
              <a:ext uri="{FF2B5EF4-FFF2-40B4-BE49-F238E27FC236}">
                <a16:creationId xmlns:a16="http://schemas.microsoft.com/office/drawing/2014/main" id="{C0CD8582-CD87-F67C-61DF-26D06A009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6541" y="1330562"/>
            <a:ext cx="914400" cy="914400"/>
          </a:xfrm>
          <a:prstGeom prst="rect">
            <a:avLst/>
          </a:prstGeom>
        </p:spPr>
      </p:pic>
      <p:pic>
        <p:nvPicPr>
          <p:cNvPr id="8" name="Graphic 7" descr="Open quotation mark with solid fill">
            <a:extLst>
              <a:ext uri="{FF2B5EF4-FFF2-40B4-BE49-F238E27FC236}">
                <a16:creationId xmlns:a16="http://schemas.microsoft.com/office/drawing/2014/main" id="{70901FA2-7AD0-CC5B-36FE-A41491875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6541" y="3943956"/>
            <a:ext cx="914400" cy="914400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4D109F0F-2D4C-1959-15C9-C32C73B121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5851" y="177174"/>
            <a:ext cx="1761897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9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group of people&#10;&#10;Description automatically generated">
            <a:extLst>
              <a:ext uri="{FF2B5EF4-FFF2-40B4-BE49-F238E27FC236}">
                <a16:creationId xmlns:a16="http://schemas.microsoft.com/office/drawing/2014/main" id="{BFA640DD-D271-DC9B-8EAF-02C86A4030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09" t="17938" r="66330" b="6430"/>
          <a:stretch/>
        </p:blipFill>
        <p:spPr>
          <a:xfrm>
            <a:off x="8131759" y="1529506"/>
            <a:ext cx="2081587" cy="498598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0F66878-0FE6-0BB5-6EC9-0D619BDFDA9C}"/>
              </a:ext>
            </a:extLst>
          </p:cNvPr>
          <p:cNvSpPr txBox="1">
            <a:spLocks/>
          </p:cNvSpPr>
          <p:nvPr/>
        </p:nvSpPr>
        <p:spPr>
          <a:xfrm>
            <a:off x="1264227" y="542567"/>
            <a:ext cx="9663545" cy="60231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CA" sz="2800" b="1" dirty="0">
                <a:solidFill>
                  <a:srgbClr val="007B90"/>
                </a:solidFill>
                <a:latin typeface="Poppins" pitchFamily="2" charset="77"/>
                <a:cs typeface="Poppins" pitchFamily="2" charset="77"/>
              </a:rPr>
              <a:t>YOUTHSPEAK </a:t>
            </a:r>
            <a:r>
              <a:rPr lang="en-CA" sz="2800" b="1" dirty="0">
                <a:solidFill>
                  <a:srgbClr val="EE3024"/>
                </a:solidFill>
                <a:latin typeface="Poppins" pitchFamily="2" charset="77"/>
                <a:cs typeface="Poppins" pitchFamily="2" charset="77"/>
              </a:rPr>
              <a:t>PROGRAMS</a:t>
            </a:r>
            <a:r>
              <a:rPr lang="en-CA" sz="2800" b="1" dirty="0">
                <a:solidFill>
                  <a:srgbClr val="007B9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CA" sz="2800" b="1" dirty="0">
                <a:solidFill>
                  <a:srgbClr val="017B91"/>
                </a:solidFill>
                <a:latin typeface="Poppins" pitchFamily="2" charset="77"/>
                <a:cs typeface="Poppins" pitchFamily="2" charset="77"/>
              </a:rPr>
              <a:t>ALIGN</a:t>
            </a:r>
            <a:r>
              <a:rPr lang="en-CA" sz="2800" b="1" dirty="0">
                <a:solidFill>
                  <a:srgbClr val="007B90"/>
                </a:solidFill>
                <a:latin typeface="Poppins" pitchFamily="2" charset="77"/>
                <a:cs typeface="Poppins" pitchFamily="2" charset="77"/>
              </a:rPr>
              <a:t> WITH</a:t>
            </a:r>
            <a:endParaRPr lang="en-US" sz="2800" b="1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Graphic 4" descr="Checkbox Checked with solid fill">
            <a:extLst>
              <a:ext uri="{FF2B5EF4-FFF2-40B4-BE49-F238E27FC236}">
                <a16:creationId xmlns:a16="http://schemas.microsoft.com/office/drawing/2014/main" id="{C4897615-D940-B857-065B-5C6EB3F75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2718" y="1691704"/>
            <a:ext cx="534692" cy="534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80B5B3-A4A0-9123-9CFA-6A95351EB18F}"/>
              </a:ext>
            </a:extLst>
          </p:cNvPr>
          <p:cNvSpPr txBox="1"/>
          <p:nvPr/>
        </p:nvSpPr>
        <p:spPr>
          <a:xfrm>
            <a:off x="2379064" y="1729562"/>
            <a:ext cx="575269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4C6B"/>
                </a:solidFill>
                <a:latin typeface="Poppins" pitchFamily="2" charset="77"/>
                <a:cs typeface="Poppins" pitchFamily="2" charset="77"/>
              </a:rPr>
              <a:t>Social Determinants of Health Standards</a:t>
            </a:r>
          </a:p>
          <a:p>
            <a:r>
              <a:rPr lang="en-US" sz="1600" dirty="0">
                <a:solidFill>
                  <a:srgbClr val="004C6B"/>
                </a:solidFill>
                <a:latin typeface="Poppins" pitchFamily="2" charset="77"/>
                <a:cs typeface="Poppins" pitchFamily="2" charset="77"/>
              </a:rPr>
              <a:t>Meaningful youth employment for youth who have been impacted by a range of inequities to help them reach their full potential.</a:t>
            </a:r>
          </a:p>
          <a:p>
            <a:endParaRPr lang="en-US" sz="1600" dirty="0">
              <a:solidFill>
                <a:srgbClr val="004C6B"/>
              </a:solidFill>
              <a:latin typeface="Poppins" pitchFamily="2" charset="77"/>
              <a:cs typeface="Poppins" pitchFamily="2" charset="77"/>
            </a:endParaRPr>
          </a:p>
          <a:p>
            <a:endParaRPr lang="en-US" sz="1600" dirty="0">
              <a:solidFill>
                <a:srgbClr val="004C6B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en-US" sz="1800" b="1" dirty="0">
                <a:solidFill>
                  <a:srgbClr val="004C6B"/>
                </a:solidFill>
                <a:latin typeface="Poppins" pitchFamily="2" charset="77"/>
                <a:cs typeface="Poppins" pitchFamily="2" charset="77"/>
              </a:rPr>
              <a:t>Ontario’s Roadmap Wellness Indicators</a:t>
            </a:r>
          </a:p>
          <a:p>
            <a:r>
              <a:rPr lang="en-US" sz="1600" dirty="0">
                <a:solidFill>
                  <a:srgbClr val="004C6B"/>
                </a:solidFill>
                <a:latin typeface="Poppins" pitchFamily="2" charset="77"/>
                <a:cs typeface="Poppins" pitchFamily="2" charset="77"/>
              </a:rPr>
              <a:t>• Early identification for early intervention in youth who are aged 10 to 25</a:t>
            </a:r>
          </a:p>
          <a:p>
            <a:r>
              <a:rPr lang="en-US" sz="1600" dirty="0">
                <a:solidFill>
                  <a:srgbClr val="004C6B"/>
                </a:solidFill>
                <a:latin typeface="Poppins" pitchFamily="2" charset="77"/>
                <a:cs typeface="Poppins" pitchFamily="2" charset="77"/>
              </a:rPr>
              <a:t>• Awareness and/or successful navigation of mental health and addiction services</a:t>
            </a:r>
          </a:p>
          <a:p>
            <a:endParaRPr lang="en-US" sz="1600" dirty="0">
              <a:solidFill>
                <a:srgbClr val="004C6B"/>
              </a:solidFill>
              <a:latin typeface="Poppins" pitchFamily="2" charset="77"/>
              <a:cs typeface="Poppins" pitchFamily="2" charset="77"/>
            </a:endParaRPr>
          </a:p>
          <a:p>
            <a:endParaRPr lang="en-US" sz="1600" dirty="0">
              <a:solidFill>
                <a:srgbClr val="004C6B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en-US" sz="1600" b="1" dirty="0">
                <a:solidFill>
                  <a:srgbClr val="004C6B"/>
                </a:solidFill>
                <a:latin typeface="Poppins" pitchFamily="2" charset="77"/>
                <a:cs typeface="Poppins" pitchFamily="2" charset="77"/>
              </a:rPr>
              <a:t>Provincial Mental Health Strategy</a:t>
            </a:r>
          </a:p>
          <a:p>
            <a:r>
              <a:rPr lang="en-US" sz="1600" dirty="0">
                <a:solidFill>
                  <a:srgbClr val="004C6B"/>
                </a:solidFill>
                <a:latin typeface="Poppins" pitchFamily="2" charset="77"/>
                <a:cs typeface="Poppins" pitchFamily="2" charset="77"/>
              </a:rPr>
              <a:t>• Strength-based mental health promotion</a:t>
            </a:r>
          </a:p>
          <a:p>
            <a:r>
              <a:rPr lang="en-US" sz="1600" dirty="0">
                <a:solidFill>
                  <a:srgbClr val="004C6B"/>
                </a:solidFill>
                <a:latin typeface="Poppins" pitchFamily="2" charset="77"/>
                <a:cs typeface="Poppins" pitchFamily="2" charset="77"/>
              </a:rPr>
              <a:t>• Parent, caregiver, community connections, mental health literacy and stigma reduction</a:t>
            </a:r>
          </a:p>
          <a:p>
            <a:endParaRPr lang="en-US" sz="1600" dirty="0">
              <a:solidFill>
                <a:srgbClr val="004C6B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Graphic 6" descr="Checkbox Checked with solid fill">
            <a:extLst>
              <a:ext uri="{FF2B5EF4-FFF2-40B4-BE49-F238E27FC236}">
                <a16:creationId xmlns:a16="http://schemas.microsoft.com/office/drawing/2014/main" id="{B0A9F760-1052-2447-9837-FFD23F71D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2718" y="3175976"/>
            <a:ext cx="534692" cy="534692"/>
          </a:xfrm>
          <a:prstGeom prst="rect">
            <a:avLst/>
          </a:prstGeom>
        </p:spPr>
      </p:pic>
      <p:pic>
        <p:nvPicPr>
          <p:cNvPr id="8" name="Graphic 7" descr="Checkbox Checked with solid fill">
            <a:extLst>
              <a:ext uri="{FF2B5EF4-FFF2-40B4-BE49-F238E27FC236}">
                <a16:creationId xmlns:a16="http://schemas.microsoft.com/office/drawing/2014/main" id="{812FA1D9-5247-2C92-A192-A7B079B88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8151" y="4927594"/>
            <a:ext cx="534692" cy="534692"/>
          </a:xfrm>
          <a:prstGeom prst="rect">
            <a:avLst/>
          </a:prstGeom>
        </p:spPr>
      </p:pic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78D95F27-6340-A69F-E4A4-FB404ED633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5851" y="177174"/>
            <a:ext cx="1761897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25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E134DC-BF96-26C3-E244-E966C318AEF1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1340386" y="5873245"/>
            <a:ext cx="3792261" cy="53138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CA" sz="1200" b="0" i="0" u="none" strike="noStrike" dirty="0">
                <a:solidFill>
                  <a:srgbClr val="004C6B"/>
                </a:solidFill>
                <a:effectLst/>
                <a:latin typeface="Poppins" pitchFamily="2" charset="77"/>
                <a:cs typeface="Poppins" pitchFamily="2" charset="77"/>
              </a:rPr>
              <a:t>(Knowledge Institute on Child and Youth Mental Health and Addictions, 2021)</a:t>
            </a:r>
            <a:endParaRPr lang="en-US" sz="1200" b="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1" name="Picture 10" descr="A diagram of a youth engagement&#10;&#10;Description automatically generated">
            <a:extLst>
              <a:ext uri="{FF2B5EF4-FFF2-40B4-BE49-F238E27FC236}">
                <a16:creationId xmlns:a16="http://schemas.microsoft.com/office/drawing/2014/main" id="{78463087-FA00-6371-E699-42743D3F94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8235" b="15259"/>
          <a:stretch/>
        </p:blipFill>
        <p:spPr>
          <a:xfrm>
            <a:off x="696546" y="1467497"/>
            <a:ext cx="4784465" cy="44057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C73D61-95BB-E102-EE76-A03EA71CF6CC}"/>
              </a:ext>
            </a:extLst>
          </p:cNvPr>
          <p:cNvSpPr txBox="1"/>
          <p:nvPr/>
        </p:nvSpPr>
        <p:spPr>
          <a:xfrm>
            <a:off x="6143306" y="2394066"/>
            <a:ext cx="4784465" cy="3285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CA" sz="2000" b="1" i="0" u="none" strike="noStrike" dirty="0">
                <a:solidFill>
                  <a:srgbClr val="004C6B"/>
                </a:solidFill>
                <a:effectLst/>
                <a:latin typeface="Poppins" pitchFamily="2" charset="77"/>
                <a:cs typeface="Poppins" pitchFamily="2" charset="77"/>
              </a:rPr>
              <a:t>By aligning with the quality standard for youth engagement</a:t>
            </a:r>
            <a:r>
              <a:rPr lang="en-CA" sz="2000" i="0" u="none" strike="noStrike" dirty="0">
                <a:solidFill>
                  <a:srgbClr val="004C6B"/>
                </a:solidFill>
                <a:effectLst/>
                <a:latin typeface="Poppins" pitchFamily="2" charset="77"/>
                <a:cs typeface="Poppins" pitchFamily="2" charset="77"/>
              </a:rPr>
              <a:t>, YouthSpeak ensures that youth are involved in decision-making processes and that they are empowered to create positive change in their communities.</a:t>
            </a:r>
            <a:endParaRPr lang="en-US" sz="20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4C066EF-2434-B461-E52D-696EB7FE4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226" y="1033858"/>
            <a:ext cx="9663545" cy="602312"/>
          </a:xfrm>
        </p:spPr>
        <p:txBody>
          <a:bodyPr>
            <a:noAutofit/>
          </a:bodyPr>
          <a:lstStyle/>
          <a:p>
            <a:pPr algn="ctr"/>
            <a:r>
              <a:rPr lang="en-CA" sz="2800" b="1" i="0" u="none" strike="noStrike" dirty="0">
                <a:solidFill>
                  <a:srgbClr val="007B90"/>
                </a:solidFill>
                <a:effectLst/>
                <a:latin typeface="Poppins" pitchFamily="2" charset="77"/>
                <a:cs typeface="Poppins" pitchFamily="2" charset="77"/>
              </a:rPr>
              <a:t>QUALITY </a:t>
            </a:r>
            <a:r>
              <a:rPr lang="en-CA" sz="2800" b="1" i="0" u="none" strike="noStrike" dirty="0">
                <a:solidFill>
                  <a:srgbClr val="EE3024"/>
                </a:solidFill>
                <a:effectLst/>
                <a:latin typeface="Poppins" pitchFamily="2" charset="77"/>
                <a:cs typeface="Poppins" pitchFamily="2" charset="77"/>
              </a:rPr>
              <a:t>STANDARD</a:t>
            </a:r>
            <a:r>
              <a:rPr lang="en-CA" sz="2800" b="1" i="0" u="none" strike="noStrike" dirty="0">
                <a:solidFill>
                  <a:srgbClr val="007B90"/>
                </a:solidFill>
                <a:effectLst/>
                <a:latin typeface="Poppins" pitchFamily="2" charset="77"/>
                <a:cs typeface="Poppins" pitchFamily="2" charset="77"/>
              </a:rPr>
              <a:t> FOR YOUTH ENGAGEMENT</a:t>
            </a:r>
            <a:endParaRPr lang="en-US" sz="2800" b="1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15EFC761-2C87-8128-E1CD-5147025D3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5851" y="177174"/>
            <a:ext cx="1761897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89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2417</TotalTime>
  <Words>1532</Words>
  <Application>Microsoft Office PowerPoint</Application>
  <PresentationFormat>Widescreen</PresentationFormat>
  <Paragraphs>159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Poppins Light</vt:lpstr>
      <vt:lpstr>Poppins</vt:lpstr>
      <vt:lpstr>Arial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SHOWS</vt:lpstr>
      <vt:lpstr>PowerPoint Presentation</vt:lpstr>
      <vt:lpstr>QUALITY STANDARD FOR YOUTH ENGAGEMENT</vt:lpstr>
      <vt:lpstr>YOUTHSPEAK’S GOALS OVER THE NEXT YEAR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Lund, Nicole</dc:creator>
  <cp:lastModifiedBy>Una Wright</cp:lastModifiedBy>
  <cp:revision>43</cp:revision>
  <cp:lastPrinted>2024-10-21T20:45:24Z</cp:lastPrinted>
  <dcterms:created xsi:type="dcterms:W3CDTF">2020-09-12T01:55:51Z</dcterms:created>
  <dcterms:modified xsi:type="dcterms:W3CDTF">2025-07-15T17:14:47Z</dcterms:modified>
</cp:coreProperties>
</file>